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77" r:id="rId2"/>
    <p:sldId id="428" r:id="rId3"/>
    <p:sldId id="430" r:id="rId4"/>
    <p:sldId id="429" r:id="rId5"/>
    <p:sldId id="431" r:id="rId6"/>
    <p:sldId id="451" r:id="rId7"/>
    <p:sldId id="456" r:id="rId8"/>
    <p:sldId id="446" r:id="rId9"/>
    <p:sldId id="447" r:id="rId10"/>
    <p:sldId id="448" r:id="rId11"/>
    <p:sldId id="449" r:id="rId12"/>
    <p:sldId id="450" r:id="rId13"/>
    <p:sldId id="453" r:id="rId14"/>
    <p:sldId id="454" r:id="rId15"/>
    <p:sldId id="433" r:id="rId16"/>
    <p:sldId id="436" r:id="rId17"/>
    <p:sldId id="437" r:id="rId18"/>
    <p:sldId id="438" r:id="rId19"/>
    <p:sldId id="439" r:id="rId20"/>
    <p:sldId id="440" r:id="rId21"/>
    <p:sldId id="441" r:id="rId22"/>
    <p:sldId id="442" r:id="rId23"/>
    <p:sldId id="443" r:id="rId24"/>
    <p:sldId id="444" r:id="rId25"/>
    <p:sldId id="452" r:id="rId26"/>
    <p:sldId id="397" r:id="rId27"/>
    <p:sldId id="432" r:id="rId28"/>
    <p:sldId id="457" r:id="rId29"/>
    <p:sldId id="423" r:id="rId30"/>
  </p:sldIdLst>
  <p:sldSz cx="9144000" cy="6858000" type="screen4x3"/>
  <p:notesSz cx="6797675" cy="9928225"/>
  <p:defaultTextStyle>
    <a:defPPr>
      <a:defRPr lang="es-P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328" autoAdjust="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ctr" anchorCtr="0"/>
          <a:lstStyle/>
          <a:p>
            <a:pPr>
              <a:defRPr/>
            </a:pPr>
            <a:r>
              <a:rPr lang="es-PE" sz="1199">
                <a:latin typeface="Arial" pitchFamily="34" charset="0"/>
                <a:cs typeface="Arial" pitchFamily="34" charset="0"/>
              </a:rPr>
              <a:t>Distribución porcentual de </a:t>
            </a:r>
            <a:r>
              <a:rPr lang="es-PE" sz="1199" baseline="0">
                <a:latin typeface="Arial" pitchFamily="34" charset="0"/>
                <a:cs typeface="Arial" pitchFamily="34" charset="0"/>
              </a:rPr>
              <a:t> las </a:t>
            </a:r>
            <a:r>
              <a:rPr lang="es-PE" sz="1199">
                <a:latin typeface="Arial" pitchFamily="34" charset="0"/>
                <a:cs typeface="Arial" pitchFamily="34" charset="0"/>
              </a:rPr>
              <a:t>Categorías de Uso de la ZEE</a:t>
            </a:r>
          </a:p>
        </c:rich>
      </c:tx>
      <c:layout>
        <c:manualLayout>
          <c:xMode val="edge"/>
          <c:yMode val="edge"/>
          <c:x val="0.13866673311405694"/>
          <c:y val="4.6324663962459239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8000"/>
              </a:solidFill>
            </c:spPr>
          </c:dPt>
          <c:dPt>
            <c:idx val="2"/>
            <c:bubble3D val="0"/>
            <c:spPr>
              <a:solidFill>
                <a:srgbClr val="0000FF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chemeClr val="tx1"/>
              </a:solidFill>
            </c:spPr>
          </c:dPt>
          <c:dLbls>
            <c:numFmt formatCode="0.0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ZEE!$B$10:$B$14</c:f>
              <c:strCache>
                <c:ptCount val="5"/>
                <c:pt idx="0">
                  <c:v>Zonas Productivas</c:v>
                </c:pt>
                <c:pt idx="1">
                  <c:v>Zonas de Protección y Conservación Ecológica</c:v>
                </c:pt>
                <c:pt idx="2">
                  <c:v>Zonas de Tratamiento Especial</c:v>
                </c:pt>
                <c:pt idx="3">
                  <c:v>Zonas de Recuperación</c:v>
                </c:pt>
                <c:pt idx="4">
                  <c:v>Zonas de Aptitud Urbano Industrial</c:v>
                </c:pt>
              </c:strCache>
            </c:strRef>
          </c:cat>
          <c:val>
            <c:numRef>
              <c:f>ZEE!$C$10:$C$14</c:f>
              <c:numCache>
                <c:formatCode>General</c:formatCode>
                <c:ptCount val="5"/>
                <c:pt idx="0">
                  <c:v>38.81</c:v>
                </c:pt>
                <c:pt idx="1">
                  <c:v>31.17</c:v>
                </c:pt>
                <c:pt idx="2">
                  <c:v>6.91</c:v>
                </c:pt>
                <c:pt idx="3">
                  <c:v>22.76</c:v>
                </c:pt>
                <c:pt idx="4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8">
          <a:noFill/>
        </a:ln>
      </c:spPr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344"/>
            </a:pPr>
            <a:r>
              <a:rPr lang="es-PE" sz="1344"/>
              <a:t>Número</a:t>
            </a:r>
            <a:r>
              <a:rPr lang="es-PE" sz="1344" baseline="0"/>
              <a:t> de productores agropecuarios, por departamentos, 2012.</a:t>
            </a:r>
            <a:endParaRPr lang="es-PE" sz="1100"/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1"/>
              <c:layout>
                <c:manualLayout>
                  <c:x val="1.6666666666666666E-2"/>
                  <c:y val="-4.1666666666666664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111111111111112E-2"/>
                  <c:y val="-1.3888888888888888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666666666666666E-2"/>
                  <c:y val="-1.8518518518518517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777777777777779E-3"/>
                  <c:y val="-2.7777777777777776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Hoja2!$A$10:$A$14</c:f>
              <c:strCache>
                <c:ptCount val="5"/>
                <c:pt idx="0">
                  <c:v>Cajamarca</c:v>
                </c:pt>
                <c:pt idx="1">
                  <c:v>Puno</c:v>
                </c:pt>
                <c:pt idx="2">
                  <c:v>Cusco</c:v>
                </c:pt>
                <c:pt idx="3">
                  <c:v>Ancash</c:v>
                </c:pt>
                <c:pt idx="4">
                  <c:v>Piura</c:v>
                </c:pt>
              </c:strCache>
            </c:strRef>
          </c:cat>
          <c:val>
            <c:numRef>
              <c:f>Hoja2!$B$10:$B$14</c:f>
              <c:numCache>
                <c:formatCode>#,##0</c:formatCode>
                <c:ptCount val="5"/>
                <c:pt idx="0">
                  <c:v>339979</c:v>
                </c:pt>
                <c:pt idx="1">
                  <c:v>215170</c:v>
                </c:pt>
                <c:pt idx="2">
                  <c:v>182058</c:v>
                </c:pt>
                <c:pt idx="3">
                  <c:v>169938</c:v>
                </c:pt>
                <c:pt idx="4">
                  <c:v>142850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0224952"/>
        <c:axId val="620225736"/>
        <c:axId val="0"/>
      </c:bar3DChart>
      <c:catAx>
        <c:axId val="620224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77" b="1"/>
            </a:pPr>
            <a:endParaRPr lang="es-PE"/>
          </a:p>
        </c:txPr>
        <c:crossAx val="620225736"/>
        <c:crosses val="autoZero"/>
        <c:auto val="1"/>
        <c:lblAlgn val="ctr"/>
        <c:lblOffset val="100"/>
        <c:noMultiLvlLbl val="0"/>
      </c:catAx>
      <c:valAx>
        <c:axId val="6202257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20224952"/>
        <c:crosses val="autoZero"/>
        <c:crossBetween val="between"/>
      </c:valAx>
      <c:spPr>
        <a:noFill/>
        <a:ln w="31034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209"/>
            </a:pPr>
            <a:r>
              <a:rPr lang="es-PE" sz="1209"/>
              <a:t>Población de ganado vacuno por departamentos, 2012.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Hoja2!$A$24:$A$28</c:f>
              <c:strCache>
                <c:ptCount val="5"/>
                <c:pt idx="0">
                  <c:v>Cajamarca</c:v>
                </c:pt>
                <c:pt idx="1">
                  <c:v>Puno</c:v>
                </c:pt>
                <c:pt idx="2">
                  <c:v>Ayacucho</c:v>
                </c:pt>
                <c:pt idx="3">
                  <c:v>Cusco</c:v>
                </c:pt>
                <c:pt idx="4">
                  <c:v>Apurimac</c:v>
                </c:pt>
              </c:strCache>
            </c:strRef>
          </c:cat>
          <c:val>
            <c:numRef>
              <c:f>Hoja2!$B$24:$B$28</c:f>
              <c:numCache>
                <c:formatCode>#,##0</c:formatCode>
                <c:ptCount val="5"/>
                <c:pt idx="0">
                  <c:v>724478</c:v>
                </c:pt>
                <c:pt idx="1">
                  <c:v>617163</c:v>
                </c:pt>
                <c:pt idx="2">
                  <c:v>414066</c:v>
                </c:pt>
                <c:pt idx="3">
                  <c:v>407267</c:v>
                </c:pt>
                <c:pt idx="4">
                  <c:v>298214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0225344"/>
        <c:axId val="620223384"/>
        <c:axId val="0"/>
      </c:bar3DChart>
      <c:catAx>
        <c:axId val="62022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s-PE"/>
          </a:p>
        </c:txPr>
        <c:crossAx val="620223384"/>
        <c:crosses val="autoZero"/>
        <c:auto val="1"/>
        <c:lblAlgn val="ctr"/>
        <c:lblOffset val="100"/>
        <c:noMultiLvlLbl val="0"/>
      </c:catAx>
      <c:valAx>
        <c:axId val="6202233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20225344"/>
        <c:crosses val="autoZero"/>
        <c:crossBetween val="between"/>
      </c:valAx>
      <c:spPr>
        <a:noFill/>
        <a:ln w="27927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966391579706647E-2"/>
          <c:y val="6.045601448088158E-2"/>
          <c:w val="0.92212948561270969"/>
          <c:h val="0.476984069998861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1.666666666666667E-2"/>
                  <c:y val="-4.166666666666666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22222222222223E-2"/>
                  <c:y val="-2.777777777777787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22222222222223E-2"/>
                  <c:y val="-2.777777777777779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222222222222122E-2"/>
                  <c:y val="-4.629629629629630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Hoja1!$A$35:$A$38</c:f>
              <c:strCache>
                <c:ptCount val="4"/>
                <c:pt idx="0">
                  <c:v>Agricultura</c:v>
                </c:pt>
                <c:pt idx="1">
                  <c:v>Comercio</c:v>
                </c:pt>
                <c:pt idx="2">
                  <c:v>Industria y Manufactura</c:v>
                </c:pt>
                <c:pt idx="3">
                  <c:v>Mineria</c:v>
                </c:pt>
              </c:strCache>
            </c:strRef>
          </c:cat>
          <c:val>
            <c:numRef>
              <c:f>Hoja1!$B$35:$B$38</c:f>
              <c:numCache>
                <c:formatCode>General</c:formatCode>
                <c:ptCount val="4"/>
                <c:pt idx="0">
                  <c:v>55.8</c:v>
                </c:pt>
                <c:pt idx="1">
                  <c:v>7.2</c:v>
                </c:pt>
                <c:pt idx="2">
                  <c:v>5.7</c:v>
                </c:pt>
                <c:pt idx="3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0226128"/>
        <c:axId val="620228088"/>
        <c:axId val="0"/>
      </c:bar3DChart>
      <c:catAx>
        <c:axId val="62022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es-PE"/>
          </a:p>
        </c:txPr>
        <c:crossAx val="620228088"/>
        <c:crosses val="autoZero"/>
        <c:auto val="1"/>
        <c:lblAlgn val="ctr"/>
        <c:lblOffset val="100"/>
        <c:noMultiLvlLbl val="0"/>
      </c:catAx>
      <c:valAx>
        <c:axId val="620228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202261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198"/>
            </a:pPr>
            <a:r>
              <a:rPr lang="es-PE" sz="1199" dirty="0"/>
              <a:t>Producción de leche, según unidad agraria 2012.</a:t>
            </a:r>
          </a:p>
          <a:p>
            <a:pPr>
              <a:defRPr sz="1198"/>
            </a:pPr>
            <a:r>
              <a:rPr lang="es-PE" sz="1199"/>
              <a:t>(</a:t>
            </a:r>
            <a:r>
              <a:rPr lang="es-PE" sz="1199" smtClean="0"/>
              <a:t>Toneladas</a:t>
            </a:r>
            <a:r>
              <a:rPr lang="es-PE" sz="1199" baseline="0" smtClean="0"/>
              <a:t> </a:t>
            </a:r>
            <a:r>
              <a:rPr lang="es-PE" sz="1199" baseline="0" dirty="0"/>
              <a:t>Métricas)</a:t>
            </a:r>
            <a:endParaRPr lang="es-PE" sz="1200" dirty="0"/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3888888888888893E-2"/>
                  <c:y val="-2.7777777777777752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11111111111117E-2"/>
                  <c:y val="-1.8518518518518521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66666666666667E-2"/>
                  <c:y val="-1.3888888888888893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111111111111117E-2"/>
                  <c:y val="-1.3888888888888978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66666666666667E-2"/>
                  <c:y val="-2.3148148148148064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Hoja1!$B$32:$B$36</c:f>
              <c:strCache>
                <c:ptCount val="5"/>
                <c:pt idx="0">
                  <c:v>Arequipa </c:v>
                </c:pt>
                <c:pt idx="1">
                  <c:v>Cajamarca</c:v>
                </c:pt>
                <c:pt idx="2">
                  <c:v>Lima</c:v>
                </c:pt>
                <c:pt idx="3">
                  <c:v>La Libertad</c:v>
                </c:pt>
                <c:pt idx="4">
                  <c:v>Puno</c:v>
                </c:pt>
              </c:strCache>
            </c:strRef>
          </c:cat>
          <c:val>
            <c:numRef>
              <c:f>Hoja1!$C$32:$C$36</c:f>
              <c:numCache>
                <c:formatCode>#,##0</c:formatCode>
                <c:ptCount val="5"/>
                <c:pt idx="0">
                  <c:v>357451</c:v>
                </c:pt>
                <c:pt idx="1">
                  <c:v>318594</c:v>
                </c:pt>
                <c:pt idx="2">
                  <c:v>318263</c:v>
                </c:pt>
                <c:pt idx="3">
                  <c:v>116710</c:v>
                </c:pt>
                <c:pt idx="4">
                  <c:v>85832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0226912"/>
        <c:axId val="620224168"/>
        <c:axId val="0"/>
      </c:bar3DChart>
      <c:catAx>
        <c:axId val="62022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s-PE"/>
          </a:p>
        </c:txPr>
        <c:crossAx val="620224168"/>
        <c:crosses val="autoZero"/>
        <c:auto val="1"/>
        <c:lblAlgn val="ctr"/>
        <c:lblOffset val="100"/>
        <c:noMultiLvlLbl val="0"/>
      </c:catAx>
      <c:valAx>
        <c:axId val="62022416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20226912"/>
        <c:crosses val="autoZero"/>
        <c:crossBetween val="between"/>
      </c:valAx>
      <c:spPr>
        <a:noFill/>
        <a:ln w="25372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PE" sz="1100" dirty="0"/>
              <a:t>Población </a:t>
            </a:r>
            <a:r>
              <a:rPr lang="es-PE" sz="1100" dirty="0" smtClean="0"/>
              <a:t>Rural </a:t>
            </a:r>
            <a:endParaRPr lang="es-PE" sz="1100" dirty="0"/>
          </a:p>
          <a:p>
            <a:pPr>
              <a:defRPr/>
            </a:pPr>
            <a:r>
              <a:rPr lang="es-PE" sz="1100" dirty="0"/>
              <a:t>Censos 1993 y 2007</a:t>
            </a:r>
            <a:endParaRPr lang="es-PE" dirty="0"/>
          </a:p>
        </c:rich>
      </c:tx>
      <c:layout>
        <c:manualLayout>
          <c:xMode val="edge"/>
          <c:yMode val="edge"/>
          <c:x val="0.2027285291880189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0145093129930566"/>
          <c:y val="0.15116614413999335"/>
          <c:w val="0.70508634736831488"/>
          <c:h val="0.59203312582317102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Hoja1!$X$1477</c:f>
              <c:strCache>
                <c:ptCount val="1"/>
                <c:pt idx="0">
                  <c:v>Femenino 1993</c:v>
                </c:pt>
              </c:strCache>
            </c:strRef>
          </c:tx>
          <c:invertIfNegative val="0"/>
          <c:cat>
            <c:strRef>
              <c:f>Hoja1!$T$1478:$T$1483</c:f>
              <c:strCache>
                <c:ptCount val="6"/>
                <c:pt idx="0">
                  <c:v>Menores de 1 año </c:v>
                </c:pt>
                <c:pt idx="1">
                  <c:v>De 1 a 14 años </c:v>
                </c:pt>
                <c:pt idx="2">
                  <c:v>De 15 a 29 años </c:v>
                </c:pt>
                <c:pt idx="3">
                  <c:v>De 30 a 44 años </c:v>
                </c:pt>
                <c:pt idx="4">
                  <c:v>De 45 a 64 años </c:v>
                </c:pt>
                <c:pt idx="5">
                  <c:v>De 65 y más años </c:v>
                </c:pt>
              </c:strCache>
            </c:strRef>
          </c:cat>
          <c:val>
            <c:numRef>
              <c:f>Hoja1!$X$1478:$X$1483</c:f>
              <c:numCache>
                <c:formatCode>0;0</c:formatCode>
                <c:ptCount val="6"/>
                <c:pt idx="0">
                  <c:v>14549</c:v>
                </c:pt>
                <c:pt idx="1">
                  <c:v>196853</c:v>
                </c:pt>
                <c:pt idx="2">
                  <c:v>119541</c:v>
                </c:pt>
                <c:pt idx="3">
                  <c:v>67153</c:v>
                </c:pt>
                <c:pt idx="4">
                  <c:v>53660</c:v>
                </c:pt>
                <c:pt idx="5">
                  <c:v>21722</c:v>
                </c:pt>
              </c:numCache>
            </c:numRef>
          </c:val>
        </c:ser>
        <c:ser>
          <c:idx val="0"/>
          <c:order val="1"/>
          <c:tx>
            <c:strRef>
              <c:f>Hoja1!$W$1477</c:f>
              <c:strCache>
                <c:ptCount val="1"/>
                <c:pt idx="0">
                  <c:v>Masculino 1993</c:v>
                </c:pt>
              </c:strCache>
            </c:strRef>
          </c:tx>
          <c:invertIfNegative val="0"/>
          <c:cat>
            <c:strRef>
              <c:f>Hoja1!$T$1478:$T$1483</c:f>
              <c:strCache>
                <c:ptCount val="6"/>
                <c:pt idx="0">
                  <c:v>Menores de 1 año </c:v>
                </c:pt>
                <c:pt idx="1">
                  <c:v>De 1 a 14 años </c:v>
                </c:pt>
                <c:pt idx="2">
                  <c:v>De 15 a 29 años </c:v>
                </c:pt>
                <c:pt idx="3">
                  <c:v>De 30 a 44 años </c:v>
                </c:pt>
                <c:pt idx="4">
                  <c:v>De 45 a 64 años </c:v>
                </c:pt>
                <c:pt idx="5">
                  <c:v>De 65 y más años </c:v>
                </c:pt>
              </c:strCache>
            </c:strRef>
          </c:cat>
          <c:val>
            <c:numRef>
              <c:f>Hoja1!$W$1478:$W$1483</c:f>
              <c:numCache>
                <c:formatCode>0;0</c:formatCode>
                <c:ptCount val="6"/>
                <c:pt idx="0">
                  <c:v>-14866</c:v>
                </c:pt>
                <c:pt idx="1">
                  <c:v>-205446</c:v>
                </c:pt>
                <c:pt idx="2">
                  <c:v>-117674</c:v>
                </c:pt>
                <c:pt idx="3">
                  <c:v>-64367</c:v>
                </c:pt>
                <c:pt idx="4">
                  <c:v>-51949</c:v>
                </c:pt>
                <c:pt idx="5">
                  <c:v>-20893</c:v>
                </c:pt>
              </c:numCache>
            </c:numRef>
          </c:val>
        </c:ser>
        <c:ser>
          <c:idx val="3"/>
          <c:order val="2"/>
          <c:tx>
            <c:strRef>
              <c:f>Hoja1!$X$1491</c:f>
              <c:strCache>
                <c:ptCount val="1"/>
                <c:pt idx="0">
                  <c:v>Femenino 2007</c:v>
                </c:pt>
              </c:strCache>
            </c:strRef>
          </c:tx>
          <c:spPr>
            <a:pattFill prst="dk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</a:ln>
          </c:spPr>
          <c:invertIfNegative val="0"/>
          <c:val>
            <c:numRef>
              <c:f>Hoja1!$X$1492:$X$1497</c:f>
              <c:numCache>
                <c:formatCode>0;0</c:formatCode>
                <c:ptCount val="6"/>
                <c:pt idx="0">
                  <c:v>9439</c:v>
                </c:pt>
                <c:pt idx="1">
                  <c:v>161517</c:v>
                </c:pt>
                <c:pt idx="2">
                  <c:v>116793</c:v>
                </c:pt>
                <c:pt idx="3">
                  <c:v>81364</c:v>
                </c:pt>
                <c:pt idx="4">
                  <c:v>62766</c:v>
                </c:pt>
                <c:pt idx="5">
                  <c:v>32104</c:v>
                </c:pt>
              </c:numCache>
            </c:numRef>
          </c:val>
        </c:ser>
        <c:ser>
          <c:idx val="2"/>
          <c:order val="3"/>
          <c:tx>
            <c:strRef>
              <c:f>Hoja1!$W$1491</c:f>
              <c:strCache>
                <c:ptCount val="1"/>
                <c:pt idx="0">
                  <c:v>Masculino 2007</c:v>
                </c:pt>
              </c:strCache>
            </c:strRef>
          </c:tx>
          <c:spPr>
            <a:pattFill prst="ltHorz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</a:ln>
          </c:spPr>
          <c:invertIfNegative val="0"/>
          <c:val>
            <c:numRef>
              <c:f>Hoja1!$W$1492:$W$1497</c:f>
              <c:numCache>
                <c:formatCode>0;0</c:formatCode>
                <c:ptCount val="6"/>
                <c:pt idx="0">
                  <c:v>-9648</c:v>
                </c:pt>
                <c:pt idx="1">
                  <c:v>-168739</c:v>
                </c:pt>
                <c:pt idx="2">
                  <c:v>-119928</c:v>
                </c:pt>
                <c:pt idx="3">
                  <c:v>-80291</c:v>
                </c:pt>
                <c:pt idx="4">
                  <c:v>-60169</c:v>
                </c:pt>
                <c:pt idx="5">
                  <c:v>-31074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80"/>
        <c:axId val="326754088"/>
        <c:axId val="326754480"/>
      </c:barChart>
      <c:catAx>
        <c:axId val="3267540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>
                <a:latin typeface="Arial Narrow" panose="020B0606020202030204" pitchFamily="34" charset="0"/>
              </a:defRPr>
            </a:pPr>
            <a:endParaRPr lang="es-PE"/>
          </a:p>
        </c:txPr>
        <c:crossAx val="326754480"/>
        <c:crosses val="autoZero"/>
        <c:auto val="1"/>
        <c:lblAlgn val="ctr"/>
        <c:lblOffset val="100"/>
        <c:noMultiLvlLbl val="0"/>
      </c:catAx>
      <c:valAx>
        <c:axId val="326754480"/>
        <c:scaling>
          <c:orientation val="minMax"/>
        </c:scaling>
        <c:delete val="0"/>
        <c:axPos val="b"/>
        <c:majorGridlines/>
        <c:numFmt formatCode="0;0" sourceLinked="1"/>
        <c:majorTickMark val="out"/>
        <c:minorTickMark val="none"/>
        <c:tickLblPos val="nextTo"/>
        <c:crossAx val="326754088"/>
        <c:crosses val="autoZero"/>
        <c:crossBetween val="between"/>
      </c:valAx>
      <c:spPr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PE" dirty="0"/>
              <a:t>Población </a:t>
            </a:r>
            <a:r>
              <a:rPr lang="es-PE" dirty="0" smtClean="0"/>
              <a:t>Urbana</a:t>
            </a:r>
            <a:endParaRPr lang="es-PE" dirty="0"/>
          </a:p>
          <a:p>
            <a:pPr>
              <a:defRPr/>
            </a:pPr>
            <a:r>
              <a:rPr lang="es-PE" dirty="0"/>
              <a:t>Censos 1993 y 2007</a:t>
            </a:r>
          </a:p>
        </c:rich>
      </c:tx>
      <c:layout>
        <c:manualLayout>
          <c:xMode val="edge"/>
          <c:yMode val="edge"/>
          <c:x val="0.1690733437025516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1630244383598918"/>
          <c:y val="0.14964269977201755"/>
          <c:w val="0.73438161482514475"/>
          <c:h val="0.6330942391325172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Hoja1!$V$1477</c:f>
              <c:strCache>
                <c:ptCount val="1"/>
                <c:pt idx="0">
                  <c:v>Femenino 1993</c:v>
                </c:pt>
              </c:strCache>
            </c:strRef>
          </c:tx>
          <c:invertIfNegative val="0"/>
          <c:cat>
            <c:strRef>
              <c:f>Hoja1!$T$1478:$T$1483</c:f>
              <c:strCache>
                <c:ptCount val="6"/>
                <c:pt idx="0">
                  <c:v>Menores de 1 año </c:v>
                </c:pt>
                <c:pt idx="1">
                  <c:v>De 1 a 14 años </c:v>
                </c:pt>
                <c:pt idx="2">
                  <c:v>De 15 a 29 años </c:v>
                </c:pt>
                <c:pt idx="3">
                  <c:v>De 30 a 44 años </c:v>
                </c:pt>
                <c:pt idx="4">
                  <c:v>De 45 a 64 años </c:v>
                </c:pt>
                <c:pt idx="5">
                  <c:v>De 65 y más años </c:v>
                </c:pt>
              </c:strCache>
            </c:strRef>
          </c:cat>
          <c:val>
            <c:numRef>
              <c:f>Hoja1!$V$1478:$V$1483</c:f>
              <c:numCache>
                <c:formatCode>0;0</c:formatCode>
                <c:ptCount val="6"/>
                <c:pt idx="0">
                  <c:v>3607</c:v>
                </c:pt>
                <c:pt idx="1">
                  <c:v>53667</c:v>
                </c:pt>
                <c:pt idx="2">
                  <c:v>47137</c:v>
                </c:pt>
                <c:pt idx="3">
                  <c:v>27735</c:v>
                </c:pt>
                <c:pt idx="4">
                  <c:v>18308</c:v>
                </c:pt>
                <c:pt idx="5">
                  <c:v>8001</c:v>
                </c:pt>
              </c:numCache>
            </c:numRef>
          </c:val>
        </c:ser>
        <c:ser>
          <c:idx val="0"/>
          <c:order val="1"/>
          <c:tx>
            <c:strRef>
              <c:f>Hoja1!$U$1477</c:f>
              <c:strCache>
                <c:ptCount val="1"/>
                <c:pt idx="0">
                  <c:v>Masculino 1993</c:v>
                </c:pt>
              </c:strCache>
            </c:strRef>
          </c:tx>
          <c:invertIfNegative val="0"/>
          <c:cat>
            <c:strRef>
              <c:f>Hoja1!$T$1478:$T$1483</c:f>
              <c:strCache>
                <c:ptCount val="6"/>
                <c:pt idx="0">
                  <c:v>Menores de 1 año </c:v>
                </c:pt>
                <c:pt idx="1">
                  <c:v>De 1 a 14 años </c:v>
                </c:pt>
                <c:pt idx="2">
                  <c:v>De 15 a 29 años </c:v>
                </c:pt>
                <c:pt idx="3">
                  <c:v>De 30 a 44 años </c:v>
                </c:pt>
                <c:pt idx="4">
                  <c:v>De 45 a 64 años </c:v>
                </c:pt>
                <c:pt idx="5">
                  <c:v>De 65 y más años </c:v>
                </c:pt>
              </c:strCache>
            </c:strRef>
          </c:cat>
          <c:val>
            <c:numRef>
              <c:f>Hoja1!$U$1478:$U$1483</c:f>
              <c:numCache>
                <c:formatCode>0;0</c:formatCode>
                <c:ptCount val="6"/>
                <c:pt idx="0">
                  <c:v>-3735</c:v>
                </c:pt>
                <c:pt idx="1">
                  <c:v>-54851</c:v>
                </c:pt>
                <c:pt idx="2">
                  <c:v>-43374</c:v>
                </c:pt>
                <c:pt idx="3">
                  <c:v>-26267</c:v>
                </c:pt>
                <c:pt idx="4">
                  <c:v>-17742</c:v>
                </c:pt>
                <c:pt idx="5">
                  <c:v>-6711</c:v>
                </c:pt>
              </c:numCache>
            </c:numRef>
          </c:val>
        </c:ser>
        <c:ser>
          <c:idx val="3"/>
          <c:order val="2"/>
          <c:tx>
            <c:strRef>
              <c:f>Hoja1!$V$1491</c:f>
              <c:strCache>
                <c:ptCount val="1"/>
                <c:pt idx="0">
                  <c:v>Femenino 2007</c:v>
                </c:pt>
              </c:strCache>
            </c:strRef>
          </c:tx>
          <c:spPr>
            <a:pattFill prst="dkDnDiag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</a:ln>
          </c:spPr>
          <c:invertIfNegative val="0"/>
          <c:val>
            <c:numRef>
              <c:f>Hoja1!$V$1492:$V$1497</c:f>
              <c:numCache>
                <c:formatCode>0;0</c:formatCode>
                <c:ptCount val="6"/>
                <c:pt idx="0">
                  <c:v>4109</c:v>
                </c:pt>
                <c:pt idx="1">
                  <c:v>62610</c:v>
                </c:pt>
                <c:pt idx="2">
                  <c:v>67786</c:v>
                </c:pt>
                <c:pt idx="3">
                  <c:v>49404</c:v>
                </c:pt>
                <c:pt idx="4">
                  <c:v>32907</c:v>
                </c:pt>
                <c:pt idx="5">
                  <c:v>13815</c:v>
                </c:pt>
              </c:numCache>
            </c:numRef>
          </c:val>
        </c:ser>
        <c:ser>
          <c:idx val="2"/>
          <c:order val="3"/>
          <c:tx>
            <c:strRef>
              <c:f>Hoja1!$U$1491</c:f>
              <c:strCache>
                <c:ptCount val="1"/>
                <c:pt idx="0">
                  <c:v>Masculino 2007</c:v>
                </c:pt>
              </c:strCache>
            </c:strRef>
          </c:tx>
          <c:spPr>
            <a:pattFill prst="ltHorz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</a:ln>
          </c:spPr>
          <c:invertIfNegative val="0"/>
          <c:val>
            <c:numRef>
              <c:f>Hoja1!$U$1492:$U$1497</c:f>
              <c:numCache>
                <c:formatCode>0;0</c:formatCode>
                <c:ptCount val="6"/>
                <c:pt idx="0">
                  <c:v>-4130</c:v>
                </c:pt>
                <c:pt idx="1">
                  <c:v>-64712</c:v>
                </c:pt>
                <c:pt idx="2">
                  <c:v>-63710</c:v>
                </c:pt>
                <c:pt idx="3">
                  <c:v>-46380</c:v>
                </c:pt>
                <c:pt idx="4">
                  <c:v>-32074</c:v>
                </c:pt>
                <c:pt idx="5">
                  <c:v>-12340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80"/>
        <c:axId val="326757616"/>
        <c:axId val="326751344"/>
      </c:barChart>
      <c:catAx>
        <c:axId val="3267576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800"/>
            </a:pPr>
            <a:endParaRPr lang="es-PE"/>
          </a:p>
        </c:txPr>
        <c:crossAx val="326751344"/>
        <c:crosses val="autoZero"/>
        <c:auto val="1"/>
        <c:lblAlgn val="ctr"/>
        <c:lblOffset val="100"/>
        <c:noMultiLvlLbl val="0"/>
      </c:catAx>
      <c:valAx>
        <c:axId val="326751344"/>
        <c:scaling>
          <c:orientation val="minMax"/>
        </c:scaling>
        <c:delete val="0"/>
        <c:axPos val="b"/>
        <c:majorGridlines/>
        <c:numFmt formatCode="0;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PE"/>
          </a:p>
        </c:txPr>
        <c:crossAx val="326757616"/>
        <c:crosses val="autoZero"/>
        <c:crossBetween val="between"/>
      </c:valAx>
      <c:spPr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7854038763513095"/>
          <c:y val="0.8840768626549419"/>
          <c:w val="0.61408570149033748"/>
          <c:h val="0.1148900592723922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000" dirty="0" smtClean="0"/>
              <a:t>Cajamarca</a:t>
            </a:r>
            <a:r>
              <a:rPr lang="en-US" sz="1000" dirty="0"/>
              <a:t>, </a:t>
            </a:r>
            <a:r>
              <a:rPr lang="en-US" sz="1000" dirty="0" err="1"/>
              <a:t>evolución</a:t>
            </a:r>
            <a:r>
              <a:rPr lang="en-US" sz="1000" dirty="0"/>
              <a:t> </a:t>
            </a:r>
            <a:r>
              <a:rPr lang="en-US" sz="1000" dirty="0" err="1"/>
              <a:t>Demográfica</a:t>
            </a:r>
            <a:endParaRPr lang="en-US" sz="1000" dirty="0"/>
          </a:p>
          <a:p>
            <a:pPr>
              <a:defRPr/>
            </a:pPr>
            <a:r>
              <a:rPr lang="en-US" sz="1000" dirty="0" err="1" smtClean="0"/>
              <a:t>intercensal</a:t>
            </a:r>
            <a:r>
              <a:rPr lang="en-US" sz="1000" dirty="0" smtClean="0"/>
              <a:t> </a:t>
            </a:r>
            <a:r>
              <a:rPr lang="en-US" sz="1000" dirty="0"/>
              <a:t>1993 - 2007</a:t>
            </a:r>
            <a:endParaRPr lang="es-PE" sz="1000" dirty="0"/>
          </a:p>
        </c:rich>
      </c:tx>
      <c:layout>
        <c:manualLayout>
          <c:xMode val="edge"/>
          <c:yMode val="edge"/>
          <c:x val="0.17430302379915544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0474628171478569E-2"/>
          <c:y val="0.17177092446777487"/>
          <c:w val="0.88452537182852142"/>
          <c:h val="0.61998869932925049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dLbls>
            <c:dLbl>
              <c:idx val="1"/>
              <c:layout>
                <c:manualLayout>
                  <c:x val="-8.3333333333333332E-3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6666666666666666E-2"/>
                  <c:y val="3.2407042869641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222222222222223E-2"/>
                  <c:y val="1.3888524351122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0555555555555555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6200873362445413E-2"/>
                  <c:y val="-2.9197080291970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7222222222222221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6111111111111011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9044344347786221E-2"/>
                  <c:y val="6.018445610965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'Región Caj'!$D$6:$D$18</c:f>
              <c:strCache>
                <c:ptCount val="13"/>
                <c:pt idx="0">
                  <c:v>Cajamarca</c:v>
                </c:pt>
                <c:pt idx="1">
                  <c:v>Jaén</c:v>
                </c:pt>
                <c:pt idx="2">
                  <c:v>Chota</c:v>
                </c:pt>
                <c:pt idx="3">
                  <c:v>Cutervo</c:v>
                </c:pt>
                <c:pt idx="4">
                  <c:v>San Ignacio</c:v>
                </c:pt>
                <c:pt idx="5">
                  <c:v>Celendín</c:v>
                </c:pt>
                <c:pt idx="6">
                  <c:v>Hualgayoc</c:v>
                </c:pt>
                <c:pt idx="7">
                  <c:v>Cajabamba</c:v>
                </c:pt>
                <c:pt idx="8">
                  <c:v>San Miguel</c:v>
                </c:pt>
                <c:pt idx="9">
                  <c:v>San Marcos</c:v>
                </c:pt>
                <c:pt idx="10">
                  <c:v>Santa Cruz</c:v>
                </c:pt>
                <c:pt idx="11">
                  <c:v>Contumazá</c:v>
                </c:pt>
                <c:pt idx="12">
                  <c:v>San Pablo</c:v>
                </c:pt>
              </c:strCache>
            </c:strRef>
          </c:cat>
          <c:val>
            <c:numRef>
              <c:f>'Región Caj'!$G$6:$G$18</c:f>
              <c:numCache>
                <c:formatCode>0.00</c:formatCode>
                <c:ptCount val="13"/>
                <c:pt idx="0">
                  <c:v>2.2969161641109404</c:v>
                </c:pt>
                <c:pt idx="1">
                  <c:v>0.5415474700828149</c:v>
                </c:pt>
                <c:pt idx="2">
                  <c:v>-0.16258498273945543</c:v>
                </c:pt>
                <c:pt idx="3">
                  <c:v>-0.28240548826711231</c:v>
                </c:pt>
                <c:pt idx="4">
                  <c:v>1.1048862944038396</c:v>
                </c:pt>
                <c:pt idx="5">
                  <c:v>0.50893863450338639</c:v>
                </c:pt>
                <c:pt idx="6">
                  <c:v>1.2184511189680114</c:v>
                </c:pt>
                <c:pt idx="7">
                  <c:v>0.50423135690054188</c:v>
                </c:pt>
                <c:pt idx="8">
                  <c:v>-0.60912256740217607</c:v>
                </c:pt>
                <c:pt idx="9">
                  <c:v>0.34453172765784856</c:v>
                </c:pt>
                <c:pt idx="10">
                  <c:v>-0.1154467643388446</c:v>
                </c:pt>
                <c:pt idx="11">
                  <c:v>-0.29594528636504025</c:v>
                </c:pt>
                <c:pt idx="12">
                  <c:v>-0.41335543234598537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755656"/>
        <c:axId val="326756048"/>
      </c:lineChart>
      <c:catAx>
        <c:axId val="326755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800"/>
            </a:pPr>
            <a:endParaRPr lang="es-PE"/>
          </a:p>
        </c:txPr>
        <c:crossAx val="326756048"/>
        <c:crosses val="autoZero"/>
        <c:auto val="1"/>
        <c:lblAlgn val="ctr"/>
        <c:lblOffset val="100"/>
        <c:noMultiLvlLbl val="0"/>
      </c:catAx>
      <c:valAx>
        <c:axId val="32675604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es-PE"/>
          </a:p>
        </c:txPr>
        <c:crossAx val="326755656"/>
        <c:crosses val="autoZero"/>
        <c:crossBetween val="between"/>
      </c:valAx>
      <c:spPr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PE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B108B86-7C98-4D65-9517-1E9130E6437D}" type="datetimeFigureOut">
              <a:rPr lang="es-ES"/>
              <a:pPr>
                <a:defRPr/>
              </a:pPr>
              <a:t>15/12/2015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9D62D9-8463-4EA5-A6BA-113D5F07A865}" type="slidenum">
              <a:rPr lang="es-ES" altLang="es-PE"/>
              <a:pPr/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595385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5640FD-6997-44D9-B24E-9535560F6F0B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E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PE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DBD3AB-BEB7-4D12-92C0-EBE0B394AC57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886773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C462E9-D8D9-4753-85C6-1A1CDABF2CA8}" type="slidenum">
              <a:rPr lang="es-EC" altLang="es-PE"/>
              <a:pPr eaLnBrk="1" hangingPunct="1"/>
              <a:t>5</a:t>
            </a:fld>
            <a:endParaRPr lang="es-EC" altLang="es-PE"/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3846513" y="9431338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3DF727-53FD-4297-B7AD-C6031BA875C9}" type="slidenum">
              <a:rPr lang="es-EC" altLang="es-PE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s-EC" altLang="es-PE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5650"/>
            <a:ext cx="4959350" cy="3719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E" altLang="es-PE" smtClean="0"/>
          </a:p>
        </p:txBody>
      </p:sp>
      <p:sp>
        <p:nvSpPr>
          <p:cNvPr id="2" name="1 Marcador de fecha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s-PE" smtClean="0"/>
              <a:t>07/02/2015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2360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C99F83-7504-4802-BE12-4EB7AAE6D55D}" type="slidenum">
              <a:rPr lang="es-PE" altLang="es-PE"/>
              <a:pPr eaLnBrk="1" hangingPunct="1"/>
              <a:t>16</a:t>
            </a:fld>
            <a:endParaRPr lang="es-PE" alt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s-PE" smtClean="0"/>
              <a:t>07/02/2015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336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762414-C800-4B95-8D78-67C26F904C11}" type="slidenum">
              <a:rPr lang="es-EC" altLang="es-PE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rPr>
              <a:pPr eaLnBrk="1" hangingPunct="1">
                <a:spcBef>
                  <a:spcPct val="0"/>
                </a:spcBef>
              </a:pPr>
              <a:t>19</a:t>
            </a:fld>
            <a:endParaRPr lang="es-EC" altLang="es-PE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55650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2" name="1 Marcador de fecha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s-PE" smtClean="0"/>
              <a:t>07/02/2015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0755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4800" algn="l"/>
                <a:tab pos="1968500" algn="l"/>
                <a:tab pos="2362200" algn="l"/>
                <a:tab pos="27559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6BDE2B-B5A9-47D3-8928-C4CA1AEFDEC8}" type="slidenum">
              <a:rPr lang="es-EC" altLang="es-PE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rPr>
              <a:pPr eaLnBrk="1" hangingPunct="1">
                <a:spcBef>
                  <a:spcPct val="0"/>
                </a:spcBef>
              </a:pPr>
              <a:t>20</a:t>
            </a:fld>
            <a:endParaRPr lang="es-EC" altLang="es-PE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55650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2" name="1 Marcador de fecha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s-PE" smtClean="0"/>
              <a:t>07/02/2015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9172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C5075-ADC8-4419-901C-CF82B7214C17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CAFB0-EADD-4FC9-906D-D20829FBAE6E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27765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BF4E2-6D42-43B6-81F8-3E70B94C615A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1EE87-6AF7-4A49-A515-33C32BD6E854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39662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8A57B-99CC-45A1-9BE9-8BF03D61102A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59765-74EA-4686-AC30-236580A431A4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14304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699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2442"/>
            <a:ext cx="4038600" cy="43359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2442"/>
            <a:ext cx="4038600" cy="43359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0" y="304800"/>
            <a:ext cx="3276600" cy="228600"/>
          </a:xfrm>
        </p:spPr>
        <p:txBody>
          <a:bodyPr/>
          <a:lstStyle>
            <a:lvl1pPr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48200" y="609600"/>
            <a:ext cx="3276600" cy="228600"/>
          </a:xfrm>
        </p:spPr>
        <p:txBody>
          <a:bodyPr/>
          <a:lstStyle>
            <a:lvl1pPr>
              <a:buNone/>
              <a:defRPr sz="11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938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19182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38241" y="1604329"/>
            <a:ext cx="4044960" cy="19182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56481" y="3660864"/>
            <a:ext cx="8226720" cy="19197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126B7-BE1F-4B7E-A082-F87A64CCB54D}" type="datetime1">
              <a:rPr lang="es-PE" altLang="es-PE"/>
              <a:pPr>
                <a:defRPr/>
              </a:pPr>
              <a:t>15/12/2015</a:t>
            </a:fld>
            <a:endParaRPr lang="es-EC" altLang="es-P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altLang="es-P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7C801D-80AC-46EC-8744-A245DED6C003}" type="slidenum">
              <a:rPr lang="es-EC" altLang="es-PE"/>
              <a:pPr/>
              <a:t>‹Nº›</a:t>
            </a:fld>
            <a:endParaRPr lang="es-EC" altLang="es-PE"/>
          </a:p>
        </p:txBody>
      </p:sp>
    </p:spTree>
    <p:extLst>
      <p:ext uri="{BB962C8B-B14F-4D97-AF65-F5344CB8AC3E}">
        <p14:creationId xmlns:p14="http://schemas.microsoft.com/office/powerpoint/2010/main" val="209011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0D5D8-B633-438B-8A4F-5B078675ABFD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52256-7F2A-4B06-95C3-6215C8923855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81426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A4ED6-99DA-4DCC-B903-1E6CA157D503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C8BE0-EAFE-4941-8598-A0D554182292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95386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72C6-40F7-44A9-890D-BE2E10557959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DF879-5902-401A-A38D-01240715751C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56931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B0EE4-6A5B-46E9-B6B9-4BABCC793F97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C036-9D51-4D81-B169-B898C8C2A1B1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76004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A6A9-150F-40C0-BB20-6722B890B478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32989-7F65-490F-988B-400A8F06B2FD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82393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F47B5-1E9E-4BBE-919B-DD91BD5070F0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6000A-DC7D-4A7B-8A3B-7114C6274B67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18238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FC75A-C296-4344-AFE9-3654D520B8AA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15DD0-6FF7-4AC2-8882-7C0E1EEF5432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79144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F795-3AA5-4AAD-8322-CC86F6809F4A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3B53C-7429-4288-9D97-CADDE20D4C24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2905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 smtClean="0"/>
              <a:t>Haga clic para modificar el estilo de título del patrón</a:t>
            </a:r>
            <a:endParaRPr lang="es-PE" altLang="es-PE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 smtClean="0"/>
              <a:t>Haga clic para modificar el estilo de texto del patrón</a:t>
            </a:r>
          </a:p>
          <a:p>
            <a:pPr lvl="1"/>
            <a:r>
              <a:rPr lang="es-ES" altLang="es-PE" smtClean="0"/>
              <a:t>Segundo nivel</a:t>
            </a:r>
          </a:p>
          <a:p>
            <a:pPr lvl="2"/>
            <a:r>
              <a:rPr lang="es-ES" altLang="es-PE" smtClean="0"/>
              <a:t>Tercer nivel</a:t>
            </a:r>
          </a:p>
          <a:p>
            <a:pPr lvl="3"/>
            <a:r>
              <a:rPr lang="es-ES" altLang="es-PE" smtClean="0"/>
              <a:t>Cuarto nivel</a:t>
            </a:r>
          </a:p>
          <a:p>
            <a:pPr lvl="4"/>
            <a:r>
              <a:rPr lang="es-ES" altLang="es-PE" smtClean="0"/>
              <a:t>Quinto nivel</a:t>
            </a:r>
            <a:endParaRPr lang="es-PE" alt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A8EDF4-F477-4280-9ED8-F39BF77EEECE}" type="datetimeFigureOut">
              <a:rPr lang="es-PE"/>
              <a:pPr>
                <a:defRPr/>
              </a:pPr>
              <a:t>15/12/2015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C081194-99D3-4456-9486-2CC52125742F}" type="slidenum">
              <a:rPr lang="es-PE" altLang="es-PE"/>
              <a:pPr/>
              <a:t>‹Nº›</a:t>
            </a:fld>
            <a:endParaRPr lang="es-PE" alt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am.gob.pe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am.gob.pe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5950"/>
            <a:ext cx="9155113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192088"/>
            <a:ext cx="89693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619250" y="4868863"/>
            <a:ext cx="68437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Ing. Alicia Quispe Mogollón</a:t>
            </a:r>
          </a:p>
          <a:p>
            <a:pPr algn="ctr">
              <a:defRPr/>
            </a:pPr>
            <a:r>
              <a:rPr lang="es-PE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Sub Gerente (e) Acondicionamiento </a:t>
            </a:r>
            <a:r>
              <a:rPr lang="es-PE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Territorial</a:t>
            </a:r>
          </a:p>
          <a:p>
            <a:pPr algn="ctr">
              <a:defRPr/>
            </a:pPr>
            <a:r>
              <a:rPr lang="es-PE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Coordinadora del Proceso ZEE-OT</a:t>
            </a:r>
            <a:endParaRPr lang="es-ES" dirty="0">
              <a:solidFill>
                <a:schemeClr val="accent5">
                  <a:lumMod val="75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1373188" y="2060575"/>
            <a:ext cx="6408737" cy="19637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PE" sz="3200" b="1" dirty="0"/>
              <a:t>Balance y Desafíos del proceso de Ordenamiento y Gestión del Territorio en el Departamento </a:t>
            </a:r>
            <a:r>
              <a:rPr lang="es-PE" sz="3200" b="1" dirty="0"/>
              <a:t>de Cajamarca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39750" y="0"/>
            <a:ext cx="8301038" cy="692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3200" b="1" dirty="0" smtClean="0">
                <a:solidFill>
                  <a:srgbClr val="7030A0"/>
                </a:solidFill>
                <a:cs typeface="Calibri" pitchFamily="34" charset="0"/>
              </a:rPr>
              <a:t>Categorías de Uso de la ZEE</a:t>
            </a:r>
            <a:endParaRPr lang="es-ES" sz="2400" b="1" dirty="0">
              <a:solidFill>
                <a:srgbClr val="7030A0"/>
              </a:solidFill>
              <a:cs typeface="Calibri" pitchFamily="34" charset="0"/>
            </a:endParaRPr>
          </a:p>
        </p:txBody>
      </p:sp>
      <p:grpSp>
        <p:nvGrpSpPr>
          <p:cNvPr id="13315" name="14 Grupo"/>
          <p:cNvGrpSpPr>
            <a:grpSpLocks/>
          </p:cNvGrpSpPr>
          <p:nvPr/>
        </p:nvGrpSpPr>
        <p:grpSpPr bwMode="auto">
          <a:xfrm>
            <a:off x="390525" y="1466850"/>
            <a:ext cx="1104900" cy="1169988"/>
            <a:chOff x="850" y="773685"/>
            <a:chExt cx="1104872" cy="1169567"/>
          </a:xfrm>
        </p:grpSpPr>
        <p:sp>
          <p:nvSpPr>
            <p:cNvPr id="16" name="15 Rectángulo redondeado"/>
            <p:cNvSpPr/>
            <p:nvPr/>
          </p:nvSpPr>
          <p:spPr>
            <a:xfrm>
              <a:off x="850" y="773685"/>
              <a:ext cx="1104872" cy="1169567"/>
            </a:xfrm>
            <a:prstGeom prst="roundRect">
              <a:avLst>
                <a:gd name="adj" fmla="val 10000"/>
              </a:avLst>
            </a:prstGeom>
            <a:blipFill rotWithShape="0">
              <a:blip r:embed="rId2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32599" y="805424"/>
              <a:ext cx="1041374" cy="110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PE" sz="1500" dirty="0"/>
            </a:p>
          </p:txBody>
        </p:sp>
      </p:grpSp>
      <p:grpSp>
        <p:nvGrpSpPr>
          <p:cNvPr id="13316" name="17 Grupo"/>
          <p:cNvGrpSpPr>
            <a:grpSpLocks/>
          </p:cNvGrpSpPr>
          <p:nvPr/>
        </p:nvGrpSpPr>
        <p:grpSpPr bwMode="auto">
          <a:xfrm>
            <a:off x="1612900" y="1466850"/>
            <a:ext cx="1104900" cy="1169988"/>
            <a:chOff x="1198532" y="773685"/>
            <a:chExt cx="1104872" cy="1169567"/>
          </a:xfrm>
        </p:grpSpPr>
        <p:sp>
          <p:nvSpPr>
            <p:cNvPr id="19" name="18 Rectángulo redondeado"/>
            <p:cNvSpPr/>
            <p:nvPr/>
          </p:nvSpPr>
          <p:spPr>
            <a:xfrm>
              <a:off x="1198532" y="773685"/>
              <a:ext cx="1104872" cy="1169567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1230281" y="805424"/>
              <a:ext cx="1041374" cy="110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PE" sz="1500" dirty="0"/>
            </a:p>
          </p:txBody>
        </p:sp>
      </p:grpSp>
      <p:sp>
        <p:nvSpPr>
          <p:cNvPr id="14" name="13 Rectángulo redondeado"/>
          <p:cNvSpPr/>
          <p:nvPr/>
        </p:nvSpPr>
        <p:spPr>
          <a:xfrm>
            <a:off x="257175" y="873125"/>
            <a:ext cx="2586038" cy="5603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1400" b="1" smtClean="0">
                <a:solidFill>
                  <a:srgbClr val="CC0066"/>
                </a:solidFill>
              </a:rPr>
              <a:t>1. Zonas Productivas: 1´286,574 ha. (39%)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257175" y="2736850"/>
            <a:ext cx="2586038" cy="681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E" altLang="es-PE" sz="1400" b="1" smtClean="0">
                <a:solidFill>
                  <a:srgbClr val="CC0066"/>
                </a:solidFill>
              </a:rPr>
              <a:t> </a:t>
            </a:r>
            <a:r>
              <a:rPr lang="es-ES" altLang="es-PE" sz="1400" b="1" smtClean="0">
                <a:solidFill>
                  <a:srgbClr val="CC0066"/>
                </a:solidFill>
              </a:rPr>
              <a:t>2. Zonas de Protección y Conservación Ecológica: 1´018,695 ha. (30.9%)</a:t>
            </a:r>
            <a:endParaRPr lang="es-PE" altLang="es-PE" sz="1400" b="1" smtClean="0">
              <a:solidFill>
                <a:srgbClr val="FF0000"/>
              </a:solidFill>
            </a:endParaRPr>
          </a:p>
        </p:txBody>
      </p:sp>
      <p:grpSp>
        <p:nvGrpSpPr>
          <p:cNvPr id="13319" name="26 Grupo"/>
          <p:cNvGrpSpPr>
            <a:grpSpLocks/>
          </p:cNvGrpSpPr>
          <p:nvPr/>
        </p:nvGrpSpPr>
        <p:grpSpPr bwMode="auto">
          <a:xfrm>
            <a:off x="390525" y="3448050"/>
            <a:ext cx="1035050" cy="1019175"/>
            <a:chOff x="797" y="780444"/>
            <a:chExt cx="1035818" cy="1019644"/>
          </a:xfrm>
        </p:grpSpPr>
        <p:sp>
          <p:nvSpPr>
            <p:cNvPr id="28" name="27 Rectángulo redondeado"/>
            <p:cNvSpPr/>
            <p:nvPr/>
          </p:nvSpPr>
          <p:spPr>
            <a:xfrm>
              <a:off x="797" y="780444"/>
              <a:ext cx="1035818" cy="1019644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28 Rectángulo"/>
            <p:cNvSpPr/>
            <p:nvPr/>
          </p:nvSpPr>
          <p:spPr>
            <a:xfrm>
              <a:off x="30982" y="810621"/>
              <a:ext cx="975448" cy="959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PE" sz="1400" dirty="0"/>
            </a:p>
          </p:txBody>
        </p:sp>
      </p:grpSp>
      <p:grpSp>
        <p:nvGrpSpPr>
          <p:cNvPr id="13320" name="29 Grupo"/>
          <p:cNvGrpSpPr>
            <a:grpSpLocks/>
          </p:cNvGrpSpPr>
          <p:nvPr/>
        </p:nvGrpSpPr>
        <p:grpSpPr bwMode="auto">
          <a:xfrm>
            <a:off x="1701800" y="3475038"/>
            <a:ext cx="1035050" cy="1020762"/>
            <a:chOff x="1123624" y="780444"/>
            <a:chExt cx="1035818" cy="1019644"/>
          </a:xfrm>
        </p:grpSpPr>
        <p:sp>
          <p:nvSpPr>
            <p:cNvPr id="31" name="30 Rectángulo redondeado"/>
            <p:cNvSpPr/>
            <p:nvPr/>
          </p:nvSpPr>
          <p:spPr>
            <a:xfrm>
              <a:off x="1123624" y="780444"/>
              <a:ext cx="1035818" cy="1019644"/>
            </a:xfrm>
            <a:prstGeom prst="roundRect">
              <a:avLst>
                <a:gd name="adj" fmla="val 10000"/>
              </a:avLst>
            </a:prstGeom>
            <a:blipFill rotWithShape="0">
              <a:blip r:embed="rId5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31 Rectángulo"/>
            <p:cNvSpPr/>
            <p:nvPr/>
          </p:nvSpPr>
          <p:spPr>
            <a:xfrm>
              <a:off x="1153809" y="810573"/>
              <a:ext cx="975448" cy="959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PE" sz="1400" dirty="0"/>
            </a:p>
          </p:txBody>
        </p:sp>
      </p:grpSp>
      <p:sp>
        <p:nvSpPr>
          <p:cNvPr id="36" name="35 Rectángulo redondeado"/>
          <p:cNvSpPr/>
          <p:nvPr/>
        </p:nvSpPr>
        <p:spPr>
          <a:xfrm>
            <a:off x="319088" y="4648200"/>
            <a:ext cx="2587625" cy="573088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400" b="1" dirty="0">
                <a:solidFill>
                  <a:srgbClr val="CC0066"/>
                </a:solidFill>
                <a:cs typeface="Calibri" pitchFamily="34" charset="0"/>
              </a:rPr>
              <a:t> 3. Zonas de Tratamiento Especial: 227,624  ha. </a:t>
            </a:r>
            <a:r>
              <a:rPr lang="es-ES" sz="1400" b="1" dirty="0">
                <a:solidFill>
                  <a:srgbClr val="CC0066"/>
                </a:solidFill>
                <a:cs typeface="Calibri" pitchFamily="34" charset="0"/>
              </a:rPr>
              <a:t>(6.9%)</a:t>
            </a:r>
            <a:endParaRPr lang="es-PE" sz="1400" b="1" dirty="0">
              <a:solidFill>
                <a:srgbClr val="CC0066"/>
              </a:solidFill>
              <a:cs typeface="Calibri" pitchFamily="34" charset="0"/>
            </a:endParaRPr>
          </a:p>
        </p:txBody>
      </p:sp>
      <p:grpSp>
        <p:nvGrpSpPr>
          <p:cNvPr id="13322" name="36 Grupo"/>
          <p:cNvGrpSpPr>
            <a:grpSpLocks/>
          </p:cNvGrpSpPr>
          <p:nvPr/>
        </p:nvGrpSpPr>
        <p:grpSpPr bwMode="auto">
          <a:xfrm>
            <a:off x="339725" y="5318125"/>
            <a:ext cx="1185863" cy="990600"/>
            <a:chOff x="797" y="779266"/>
            <a:chExt cx="1035818" cy="876613"/>
          </a:xfrm>
        </p:grpSpPr>
        <p:sp>
          <p:nvSpPr>
            <p:cNvPr id="41" name="40 Rectángulo redondeado"/>
            <p:cNvSpPr/>
            <p:nvPr/>
          </p:nvSpPr>
          <p:spPr>
            <a:xfrm>
              <a:off x="797" y="779266"/>
              <a:ext cx="1035818" cy="876613"/>
            </a:xfrm>
            <a:prstGeom prst="roundRect">
              <a:avLst>
                <a:gd name="adj" fmla="val 10000"/>
              </a:avLst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41 Rectángulo"/>
            <p:cNvSpPr/>
            <p:nvPr/>
          </p:nvSpPr>
          <p:spPr>
            <a:xfrm>
              <a:off x="27144" y="804553"/>
              <a:ext cx="983125" cy="826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PE" sz="1400" dirty="0"/>
            </a:p>
          </p:txBody>
        </p:sp>
      </p:grpSp>
      <p:grpSp>
        <p:nvGrpSpPr>
          <p:cNvPr id="13323" name="37 Grupo"/>
          <p:cNvGrpSpPr>
            <a:grpSpLocks/>
          </p:cNvGrpSpPr>
          <p:nvPr/>
        </p:nvGrpSpPr>
        <p:grpSpPr bwMode="auto">
          <a:xfrm>
            <a:off x="1687513" y="5318125"/>
            <a:ext cx="1185862" cy="990600"/>
            <a:chOff x="1123624" y="779266"/>
            <a:chExt cx="1035818" cy="876613"/>
          </a:xfrm>
        </p:grpSpPr>
        <p:sp>
          <p:nvSpPr>
            <p:cNvPr id="39" name="38 Rectángulo redondeado"/>
            <p:cNvSpPr/>
            <p:nvPr/>
          </p:nvSpPr>
          <p:spPr>
            <a:xfrm>
              <a:off x="1123624" y="779266"/>
              <a:ext cx="1035818" cy="876613"/>
            </a:xfrm>
            <a:prstGeom prst="roundRect">
              <a:avLst>
                <a:gd name="adj" fmla="val 10000"/>
              </a:avLst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39 Rectángulo"/>
            <p:cNvSpPr/>
            <p:nvPr/>
          </p:nvSpPr>
          <p:spPr>
            <a:xfrm>
              <a:off x="1149970" y="804553"/>
              <a:ext cx="983127" cy="826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PE" sz="1400" dirty="0"/>
            </a:p>
          </p:txBody>
        </p:sp>
      </p:grpSp>
      <p:sp>
        <p:nvSpPr>
          <p:cNvPr id="46" name="45 Rectángulo redondeado"/>
          <p:cNvSpPr/>
          <p:nvPr/>
        </p:nvSpPr>
        <p:spPr>
          <a:xfrm>
            <a:off x="6413500" y="1701800"/>
            <a:ext cx="2427288" cy="5603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400" b="1" dirty="0">
                <a:solidFill>
                  <a:srgbClr val="CC0066"/>
                </a:solidFill>
                <a:cs typeface="Calibri" pitchFamily="34" charset="0"/>
              </a:rPr>
              <a:t>4. Zonas de Recuperación 755,450 ha. (22.9%)</a:t>
            </a:r>
          </a:p>
        </p:txBody>
      </p:sp>
      <p:grpSp>
        <p:nvGrpSpPr>
          <p:cNvPr id="13325" name="46 Grupo"/>
          <p:cNvGrpSpPr>
            <a:grpSpLocks/>
          </p:cNvGrpSpPr>
          <p:nvPr/>
        </p:nvGrpSpPr>
        <p:grpSpPr bwMode="auto">
          <a:xfrm>
            <a:off x="6565900" y="2306638"/>
            <a:ext cx="2117725" cy="1225550"/>
            <a:chOff x="1125" y="908199"/>
            <a:chExt cx="2302005" cy="1395155"/>
          </a:xfrm>
        </p:grpSpPr>
        <p:sp>
          <p:nvSpPr>
            <p:cNvPr id="48" name="47 Rectángulo redondeado"/>
            <p:cNvSpPr/>
            <p:nvPr/>
          </p:nvSpPr>
          <p:spPr>
            <a:xfrm>
              <a:off x="1125" y="908199"/>
              <a:ext cx="2302005" cy="1395155"/>
            </a:xfrm>
            <a:prstGeom prst="roundRect">
              <a:avLst>
                <a:gd name="adj" fmla="val 10000"/>
              </a:avLst>
            </a:prstGeom>
            <a:blipFill rotWithShape="0">
              <a:blip r:embed="rId8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48 Rectángulo"/>
            <p:cNvSpPr/>
            <p:nvPr/>
          </p:nvSpPr>
          <p:spPr>
            <a:xfrm>
              <a:off x="42540" y="949764"/>
              <a:ext cx="2219174" cy="1312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PE" sz="1500" dirty="0"/>
            </a:p>
          </p:txBody>
        </p:sp>
      </p:grpSp>
      <p:sp>
        <p:nvSpPr>
          <p:cNvPr id="50" name="49 Rectángulo redondeado"/>
          <p:cNvSpPr/>
          <p:nvPr/>
        </p:nvSpPr>
        <p:spPr>
          <a:xfrm>
            <a:off x="6434138" y="3821113"/>
            <a:ext cx="2406650" cy="560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400" b="1" dirty="0">
                <a:solidFill>
                  <a:srgbClr val="CC0066"/>
                </a:solidFill>
                <a:cs typeface="Calibri" pitchFamily="34" charset="0"/>
              </a:rPr>
              <a:t>5. Zonas de Uso Urbano Industrial: 6,598 ha. (0.2%)</a:t>
            </a:r>
          </a:p>
        </p:txBody>
      </p:sp>
      <p:grpSp>
        <p:nvGrpSpPr>
          <p:cNvPr id="13327" name="50 Grupo"/>
          <p:cNvGrpSpPr>
            <a:grpSpLocks/>
          </p:cNvGrpSpPr>
          <p:nvPr/>
        </p:nvGrpSpPr>
        <p:grpSpPr bwMode="auto">
          <a:xfrm>
            <a:off x="6545263" y="4408488"/>
            <a:ext cx="2119312" cy="1309687"/>
            <a:chOff x="1119" y="881217"/>
            <a:chExt cx="2290185" cy="1349376"/>
          </a:xfrm>
        </p:grpSpPr>
        <p:sp>
          <p:nvSpPr>
            <p:cNvPr id="52" name="51 Rectángulo redondeado"/>
            <p:cNvSpPr/>
            <p:nvPr/>
          </p:nvSpPr>
          <p:spPr>
            <a:xfrm>
              <a:off x="1119" y="881217"/>
              <a:ext cx="2290185" cy="1349376"/>
            </a:xfrm>
            <a:prstGeom prst="roundRect">
              <a:avLst>
                <a:gd name="adj" fmla="val 10000"/>
              </a:avLst>
            </a:prstGeom>
            <a:blipFill rotWithShape="0">
              <a:blip r:embed="rId9" cstate="print"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52 Rectángulo"/>
            <p:cNvSpPr/>
            <p:nvPr/>
          </p:nvSpPr>
          <p:spPr>
            <a:xfrm>
              <a:off x="40575" y="920472"/>
              <a:ext cx="2211273" cy="1270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PE" sz="1400" dirty="0"/>
            </a:p>
          </p:txBody>
        </p:sp>
      </p:grp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52" y="1086564"/>
            <a:ext cx="3385252" cy="5654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6283325" y="0"/>
            <a:ext cx="2794000" cy="1049338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4008" tIns="32004" rIns="64008" bIns="32004" upright="1"/>
          <a:lstStyle>
            <a:defPPr>
              <a:defRPr lang="es-PE"/>
            </a:defPPr>
            <a:lvl1pPr>
              <a:spcAft>
                <a:spcPts val="0"/>
              </a:spcAft>
              <a:defRPr sz="1400">
                <a:solidFill>
                  <a:srgbClr val="000000"/>
                </a:solidFill>
                <a:effectLst/>
                <a:latin typeface="Times New Roman"/>
                <a:ea typeface="Times New Roman"/>
              </a:defRPr>
            </a:lvl1pPr>
          </a:lstStyle>
          <a:p>
            <a:pPr fontAlgn="auto">
              <a:spcBef>
                <a:spcPts val="0"/>
              </a:spcBef>
              <a:defRPr/>
            </a:pPr>
            <a:r>
              <a:rPr lang="es-PE" sz="1600" dirty="0" smtClean="0">
                <a:latin typeface="Calibri" pitchFamily="34" charset="0"/>
                <a:cs typeface="Calibri" pitchFamily="34" charset="0"/>
              </a:rPr>
              <a:t>Lineamientos de Políticas</a:t>
            </a:r>
          </a:p>
          <a:p>
            <a:pPr fontAlgn="auto">
              <a:spcBef>
                <a:spcPts val="0"/>
              </a:spcBef>
              <a:defRPr/>
            </a:pPr>
            <a:r>
              <a:rPr lang="es-PE" sz="1600" dirty="0" smtClean="0">
                <a:latin typeface="Calibri" pitchFamily="34" charset="0"/>
                <a:cs typeface="Calibri" pitchFamily="34" charset="0"/>
              </a:rPr>
              <a:t>Planes de Desarrollo Concertado </a:t>
            </a:r>
          </a:p>
          <a:p>
            <a:pPr fontAlgn="auto">
              <a:spcBef>
                <a:spcPts val="0"/>
              </a:spcBef>
              <a:defRPr/>
            </a:pPr>
            <a:r>
              <a:rPr lang="es-PE" sz="1600" dirty="0" smtClean="0">
                <a:latin typeface="Calibri" pitchFamily="34" charset="0"/>
                <a:cs typeface="Calibri" pitchFamily="34" charset="0"/>
              </a:rPr>
              <a:t>Sectoriales Regionales: Vial, </a:t>
            </a:r>
          </a:p>
          <a:p>
            <a:pPr fontAlgn="auto">
              <a:spcBef>
                <a:spcPts val="0"/>
              </a:spcBef>
              <a:defRPr/>
            </a:pPr>
            <a:r>
              <a:rPr lang="es-PE" sz="1600" dirty="0">
                <a:latin typeface="Calibri" pitchFamily="34" charset="0"/>
                <a:cs typeface="Calibri" pitchFamily="34" charset="0"/>
              </a:rPr>
              <a:t>d</a:t>
            </a:r>
            <a:r>
              <a:rPr lang="es-PE" sz="1600" dirty="0" smtClean="0">
                <a:latin typeface="Calibri" pitchFamily="34" charset="0"/>
                <a:cs typeface="Calibri" pitchFamily="34" charset="0"/>
              </a:rPr>
              <a:t>e Población e </a:t>
            </a:r>
            <a:r>
              <a:rPr lang="es-PE" sz="1600" b="1" dirty="0" smtClean="0">
                <a:latin typeface="Calibri" pitchFamily="34" charset="0"/>
                <a:cs typeface="Calibri" pitchFamily="34" charset="0"/>
              </a:rPr>
              <a:t>Iniciativa Ley OT</a:t>
            </a:r>
            <a:r>
              <a:rPr lang="es-PE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es-PE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283325" y="1190625"/>
            <a:ext cx="2794000" cy="557213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4008" tIns="32004" rIns="64008" bIns="32004" upright="1"/>
          <a:lstStyle>
            <a:defPPr>
              <a:defRPr lang="es-PE"/>
            </a:defPPr>
            <a:lvl1pPr>
              <a:spcAft>
                <a:spcPts val="0"/>
              </a:spcAft>
              <a:defRPr sz="1400">
                <a:solidFill>
                  <a:srgbClr val="000000"/>
                </a:solidFill>
                <a:effectLst/>
                <a:latin typeface="Times New Roman"/>
                <a:ea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defRPr/>
            </a:pPr>
            <a:r>
              <a:rPr lang="es-PE" sz="1600" dirty="0">
                <a:latin typeface="Calibri" pitchFamily="34" charset="0"/>
                <a:cs typeface="Calibri" pitchFamily="34" charset="0"/>
              </a:rPr>
              <a:t>Planes de Ordenamiento </a:t>
            </a:r>
            <a:r>
              <a:rPr lang="es-PE" sz="1600" dirty="0" smtClean="0">
                <a:latin typeface="Calibri" pitchFamily="34" charset="0"/>
                <a:cs typeface="Calibri" pitchFamily="34" charset="0"/>
              </a:rPr>
              <a:t> y/o</a:t>
            </a:r>
          </a:p>
          <a:p>
            <a:pPr fontAlgn="auto">
              <a:spcBef>
                <a:spcPts val="0"/>
              </a:spcBef>
              <a:defRPr/>
            </a:pPr>
            <a:r>
              <a:rPr lang="es-PE" sz="1600" dirty="0" smtClean="0">
                <a:latin typeface="Calibri" pitchFamily="34" charset="0"/>
                <a:cs typeface="Calibri" pitchFamily="34" charset="0"/>
              </a:rPr>
              <a:t>Acondicionamiento Territorial</a:t>
            </a:r>
            <a:endParaRPr lang="es-PE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283325" y="1873250"/>
            <a:ext cx="2794000" cy="557213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4008" tIns="32004" rIns="64008" bIns="32004" upright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Proyectos de inversión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pública y </a:t>
            </a:r>
            <a:r>
              <a:rPr lang="es-PE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privada</a:t>
            </a:r>
            <a:endParaRPr lang="es-PE" sz="1600" dirty="0">
              <a:ea typeface="Times New Roman"/>
              <a:cs typeface="Calibri" pitchFamily="34" charset="0"/>
            </a:endParaRP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6283325" y="2549525"/>
            <a:ext cx="2794000" cy="574675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4008" tIns="32004" rIns="64008" bIns="32004" upright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Planes de prevención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y gestión del </a:t>
            </a:r>
            <a:r>
              <a:rPr lang="es-PE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riesgo de Desastres.</a:t>
            </a:r>
            <a:endParaRPr lang="es-PE" sz="1600" dirty="0">
              <a:ea typeface="Times New Roman"/>
              <a:cs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6283325" y="3384550"/>
            <a:ext cx="2794000" cy="495300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4008" tIns="32004" rIns="64008" bIns="32004" upright="1"/>
          <a:lstStyle>
            <a:defPPr>
              <a:defRPr lang="es-PE"/>
            </a:defPPr>
            <a:lvl1pPr>
              <a:spcAft>
                <a:spcPts val="0"/>
              </a:spcAft>
              <a:defRPr sz="1400">
                <a:solidFill>
                  <a:srgbClr val="000000"/>
                </a:solidFill>
                <a:effectLst/>
                <a:latin typeface="Times New Roman"/>
                <a:ea typeface="Times New Roman"/>
              </a:defRPr>
            </a:lvl1pPr>
          </a:lstStyle>
          <a:p>
            <a:pPr fontAlgn="auto">
              <a:spcBef>
                <a:spcPts val="0"/>
              </a:spcBef>
              <a:defRPr/>
            </a:pPr>
            <a:r>
              <a:rPr lang="es-PE" sz="1600" dirty="0" smtClean="0">
                <a:latin typeface="Calibri" pitchFamily="34" charset="0"/>
                <a:cs typeface="Calibri" pitchFamily="34" charset="0"/>
              </a:rPr>
              <a:t>Estudios </a:t>
            </a:r>
            <a:r>
              <a:rPr lang="es-PE" sz="1600" dirty="0">
                <a:latin typeface="Calibri" pitchFamily="34" charset="0"/>
                <a:cs typeface="Calibri" pitchFamily="34" charset="0"/>
              </a:rPr>
              <a:t>de Impacto </a:t>
            </a:r>
            <a:br>
              <a:rPr lang="es-PE" sz="1600" dirty="0">
                <a:latin typeface="Calibri" pitchFamily="34" charset="0"/>
                <a:cs typeface="Calibri" pitchFamily="34" charset="0"/>
              </a:rPr>
            </a:br>
            <a:r>
              <a:rPr lang="es-PE" sz="1600" dirty="0">
                <a:latin typeface="Calibri" pitchFamily="34" charset="0"/>
                <a:cs typeface="Calibri" pitchFamily="34" charset="0"/>
              </a:rPr>
              <a:t>Ambiental (EIA)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6323013" y="4046538"/>
            <a:ext cx="2754312" cy="771525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4008" tIns="32004" rIns="64008" bIns="32004" upright="1"/>
          <a:lstStyle>
            <a:defPPr>
              <a:defRPr lang="es-PE"/>
            </a:defPPr>
            <a:lvl1pPr>
              <a:spcAft>
                <a:spcPts val="0"/>
              </a:spcAft>
              <a:defRPr sz="1400">
                <a:solidFill>
                  <a:srgbClr val="000000"/>
                </a:solidFill>
                <a:effectLst/>
                <a:latin typeface="Times New Roman"/>
                <a:ea typeface="Times New Roman"/>
              </a:defRPr>
            </a:lvl1pPr>
          </a:lstStyle>
          <a:p>
            <a:pPr fontAlgn="auto">
              <a:spcBef>
                <a:spcPts val="0"/>
              </a:spcBef>
              <a:defRPr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Estrategias Regionales: </a:t>
            </a:r>
          </a:p>
          <a:p>
            <a:pPr marL="285750" indent="-285750" fontAlgn="auto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Diversidad Biológica </a:t>
            </a:r>
          </a:p>
          <a:p>
            <a:pPr marL="285750" indent="-285750" fontAlgn="auto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Cambio Climático</a:t>
            </a:r>
          </a:p>
        </p:txBody>
      </p:sp>
      <p:cxnSp>
        <p:nvCxnSpPr>
          <p:cNvPr id="33" name="Line 18"/>
          <p:cNvCxnSpPr>
            <a:cxnSpLocks noChangeShapeType="1"/>
          </p:cNvCxnSpPr>
          <p:nvPr/>
        </p:nvCxnSpPr>
        <p:spPr bwMode="auto">
          <a:xfrm flipH="1">
            <a:off x="5026025" y="881063"/>
            <a:ext cx="1257300" cy="10017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Line 19"/>
          <p:cNvCxnSpPr>
            <a:cxnSpLocks noChangeShapeType="1"/>
          </p:cNvCxnSpPr>
          <p:nvPr/>
        </p:nvCxnSpPr>
        <p:spPr bwMode="auto">
          <a:xfrm flipH="1">
            <a:off x="5165725" y="1549400"/>
            <a:ext cx="1117600" cy="500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Line 20"/>
          <p:cNvCxnSpPr>
            <a:cxnSpLocks noChangeShapeType="1"/>
          </p:cNvCxnSpPr>
          <p:nvPr/>
        </p:nvCxnSpPr>
        <p:spPr bwMode="auto">
          <a:xfrm flipH="1">
            <a:off x="5305425" y="2049463"/>
            <a:ext cx="977900" cy="166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Line 21"/>
          <p:cNvCxnSpPr>
            <a:cxnSpLocks noChangeShapeType="1"/>
          </p:cNvCxnSpPr>
          <p:nvPr/>
        </p:nvCxnSpPr>
        <p:spPr bwMode="auto">
          <a:xfrm flipH="1" flipV="1">
            <a:off x="5305425" y="2549525"/>
            <a:ext cx="977900" cy="333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Line 22"/>
          <p:cNvCxnSpPr>
            <a:cxnSpLocks noChangeShapeType="1"/>
          </p:cNvCxnSpPr>
          <p:nvPr/>
        </p:nvCxnSpPr>
        <p:spPr bwMode="auto">
          <a:xfrm flipH="1" flipV="1">
            <a:off x="5165725" y="2716213"/>
            <a:ext cx="1038225" cy="8556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Line 23"/>
          <p:cNvCxnSpPr>
            <a:cxnSpLocks noChangeShapeType="1"/>
            <a:stCxn id="32" idx="1"/>
          </p:cNvCxnSpPr>
          <p:nvPr/>
        </p:nvCxnSpPr>
        <p:spPr bwMode="auto">
          <a:xfrm flipH="1" flipV="1">
            <a:off x="5026025" y="2836863"/>
            <a:ext cx="1296988" cy="1595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463"/>
            <a:ext cx="2817812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17"/>
          <p:cNvSpPr>
            <a:spLocks noChangeArrowheads="1"/>
          </p:cNvSpPr>
          <p:nvPr/>
        </p:nvSpPr>
        <p:spPr bwMode="auto">
          <a:xfrm>
            <a:off x="2555875" y="1628775"/>
            <a:ext cx="3209925" cy="16494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4008" tIns="32004" rIns="64008" bIns="32004" upright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Zonificación Ecológica Económica</a:t>
            </a:r>
            <a:endParaRPr lang="es-PE" dirty="0">
              <a:ea typeface="Times New Roman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(</a:t>
            </a:r>
            <a:r>
              <a:rPr lang="es-MX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Potencialidades</a:t>
            </a:r>
            <a:r>
              <a:rPr lang="es-MX" b="1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 </a:t>
            </a:r>
            <a:r>
              <a:rPr lang="es-MX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y limitaciones</a:t>
            </a:r>
            <a:r>
              <a:rPr lang="es-MX" b="1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)</a:t>
            </a:r>
            <a:endParaRPr lang="es-PE" dirty="0">
              <a:ea typeface="Times New Roman"/>
              <a:cs typeface="Calibri" pitchFamily="34" charset="0"/>
            </a:endParaRPr>
          </a:p>
        </p:txBody>
      </p:sp>
      <p:graphicFrame>
        <p:nvGraphicFramePr>
          <p:cNvPr id="4" name="1 Gráfico"/>
          <p:cNvGraphicFramePr>
            <a:graphicFrameLocks/>
          </p:cNvGraphicFramePr>
          <p:nvPr/>
        </p:nvGraphicFramePr>
        <p:xfrm>
          <a:off x="153988" y="4529138"/>
          <a:ext cx="6010275" cy="2360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19 Rectángulo"/>
          <p:cNvSpPr/>
          <p:nvPr/>
        </p:nvSpPr>
        <p:spPr>
          <a:xfrm rot="16200000">
            <a:off x="-1541020" y="2664887"/>
            <a:ext cx="3704754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2800" b="1" dirty="0"/>
              <a:t>ZEE CAJAMARCA</a:t>
            </a:r>
            <a:endParaRPr lang="es-MX" sz="28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949" y="0"/>
            <a:ext cx="4968875" cy="476250"/>
          </a:xfr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s-PE" sz="2400" b="1" dirty="0" smtClean="0">
                <a:solidFill>
                  <a:schemeClr val="bg1"/>
                </a:solidFill>
              </a:rPr>
              <a:t>Aplicación de la ZEE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297613" y="4941888"/>
            <a:ext cx="2779712" cy="1295400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4008" tIns="32004" rIns="64008" bIns="32004" upright="1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Sitios Prioritarios para 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      Conservación  Biodiversidad.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Sistema Regional 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      Conservación (SIREC).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600" dirty="0">
                <a:solidFill>
                  <a:srgbClr val="000000"/>
                </a:solidFill>
                <a:ea typeface="Times New Roman"/>
                <a:cs typeface="Calibri" pitchFamily="34" charset="0"/>
              </a:rPr>
              <a:t>Agenda Ambiental Regional</a:t>
            </a:r>
            <a:endParaRPr lang="es-PE" sz="1600" dirty="0">
              <a:solidFill>
                <a:srgbClr val="000000"/>
              </a:solidFill>
              <a:ea typeface="Times New Roman"/>
              <a:cs typeface="Calibri" pitchFamily="34" charset="0"/>
            </a:endParaRPr>
          </a:p>
        </p:txBody>
      </p:sp>
      <p:cxnSp>
        <p:nvCxnSpPr>
          <p:cNvPr id="22" name="Line 23"/>
          <p:cNvCxnSpPr>
            <a:cxnSpLocks noChangeShapeType="1"/>
            <a:stCxn id="3" idx="1"/>
          </p:cNvCxnSpPr>
          <p:nvPr/>
        </p:nvCxnSpPr>
        <p:spPr bwMode="auto">
          <a:xfrm flipH="1" flipV="1">
            <a:off x="5026025" y="3144838"/>
            <a:ext cx="1271588" cy="2444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G:\ZEEdiseños\Imágenes ZEE resumida_EstratComun\Zonas Productivas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3117" r="5484" b="2057"/>
          <a:stretch>
            <a:fillRect/>
          </a:stretch>
        </p:blipFill>
        <p:spPr bwMode="auto">
          <a:xfrm>
            <a:off x="12700" y="627063"/>
            <a:ext cx="4262438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284663" y="830263"/>
            <a:ext cx="4859337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s-MX" sz="2800" b="1" dirty="0">
                <a:ea typeface="Times New Roman" pitchFamily="18" charset="0"/>
                <a:cs typeface="Calibri" pitchFamily="34" charset="0"/>
              </a:rPr>
              <a:t>Según  la ZEE</a:t>
            </a:r>
            <a:r>
              <a:rPr lang="es-MX" sz="2000" b="1" dirty="0">
                <a:ea typeface="Times New Roman" pitchFamily="18" charset="0"/>
                <a:cs typeface="Calibri" pitchFamily="34" charset="0"/>
              </a:rPr>
              <a:t>: </a:t>
            </a:r>
          </a:p>
          <a:p>
            <a:pPr algn="just">
              <a:defRPr/>
            </a:pPr>
            <a:endParaRPr lang="es-MX" sz="1400" b="1" dirty="0">
              <a:ea typeface="Times New Roman" pitchFamily="18" charset="0"/>
              <a:cs typeface="Calibri" pitchFamily="34" charset="0"/>
            </a:endParaRP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r>
              <a:rPr lang="es-MX" sz="2000" dirty="0">
                <a:ea typeface="Times New Roman" pitchFamily="18" charset="0"/>
                <a:cs typeface="Calibri" pitchFamily="34" charset="0"/>
              </a:rPr>
              <a:t>263,762 ha (20.5%) tienen aptitud para la agricultura. </a:t>
            </a:r>
          </a:p>
          <a:p>
            <a:pPr algn="just" eaLnBrk="0" hangingPunct="0">
              <a:defRPr/>
            </a:pPr>
            <a:endParaRPr lang="es-ES" sz="800" dirty="0">
              <a:cs typeface="Calibri" pitchFamily="34" charset="0"/>
            </a:endParaRP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r>
              <a:rPr lang="es-MX" sz="2000" dirty="0">
                <a:ea typeface="Times New Roman" pitchFamily="18" charset="0"/>
                <a:cs typeface="Calibri" pitchFamily="34" charset="0"/>
              </a:rPr>
              <a:t>249,596 ha. (19.4%) para pastos.</a:t>
            </a: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endParaRPr lang="es-ES" sz="800" dirty="0">
              <a:cs typeface="Calibri" pitchFamily="34" charset="0"/>
            </a:endParaRP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r>
              <a:rPr lang="es-MX" sz="2000" dirty="0">
                <a:ea typeface="Times New Roman" pitchFamily="18" charset="0"/>
                <a:cs typeface="Calibri" pitchFamily="34" charset="0"/>
              </a:rPr>
              <a:t>305,397 ha. (23.7%) para producción forestal.</a:t>
            </a: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endParaRPr lang="es-ES" sz="800" dirty="0">
              <a:cs typeface="Calibri" pitchFamily="34" charset="0"/>
            </a:endParaRP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r>
              <a:rPr lang="es-MX" sz="2000" dirty="0">
                <a:ea typeface="Times New Roman" pitchFamily="18" charset="0"/>
                <a:cs typeface="Calibri" pitchFamily="34" charset="0"/>
              </a:rPr>
              <a:t>27,049 ha. (2,1%) para cultivos alto andinos.</a:t>
            </a: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endParaRPr lang="es-ES" sz="800" dirty="0">
              <a:cs typeface="Calibri" pitchFamily="34" charset="0"/>
            </a:endParaRP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r>
              <a:rPr lang="es-MX" sz="2000" dirty="0">
                <a:ea typeface="Times New Roman" pitchFamily="18" charset="0"/>
                <a:cs typeface="Calibri" pitchFamily="34" charset="0"/>
              </a:rPr>
              <a:t>5,346 ha. (0.4%) son de actual explotación minera.</a:t>
            </a: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endParaRPr lang="es-ES" sz="800" dirty="0">
              <a:cs typeface="Calibri" pitchFamily="34" charset="0"/>
            </a:endParaRP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r>
              <a:rPr lang="es-MX" sz="2000" dirty="0">
                <a:ea typeface="Times New Roman" pitchFamily="18" charset="0"/>
                <a:cs typeface="Calibri" pitchFamily="34" charset="0"/>
              </a:rPr>
              <a:t>24,451 ha. (1.9%) presentan potencial hídrico y </a:t>
            </a: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endParaRPr lang="es-ES" sz="800" dirty="0">
              <a:cs typeface="Calibri" pitchFamily="34" charset="0"/>
            </a:endParaRPr>
          </a:p>
          <a:p>
            <a:pPr marL="285750" indent="-285750" algn="just" eaLnBrk="0" hangingPunct="0">
              <a:buFont typeface="Wingdings" pitchFamily="2" charset="2"/>
              <a:buChar char="ü"/>
              <a:defRPr/>
            </a:pPr>
            <a:r>
              <a:rPr lang="es-MX" sz="2000" dirty="0">
                <a:ea typeface="Times New Roman" pitchFamily="18" charset="0"/>
                <a:cs typeface="Calibri" pitchFamily="34" charset="0"/>
              </a:rPr>
              <a:t>410,975 ha. (32.0%) son asociaciones con potencial productivo, turístico,  energético y minero.</a:t>
            </a:r>
            <a:endParaRPr lang="es-MX" sz="2000" dirty="0">
              <a:cs typeface="Calibri" pitchFamily="34" charset="0"/>
            </a:endParaRPr>
          </a:p>
        </p:txBody>
      </p:sp>
      <p:sp>
        <p:nvSpPr>
          <p:cNvPr id="15364" name="3 Título"/>
          <p:cNvSpPr txBox="1">
            <a:spLocks/>
          </p:cNvSpPr>
          <p:nvPr/>
        </p:nvSpPr>
        <p:spPr bwMode="auto">
          <a:xfrm>
            <a:off x="900113" y="-36513"/>
            <a:ext cx="763270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2800" b="1">
                <a:solidFill>
                  <a:srgbClr val="7030A0"/>
                </a:solidFill>
              </a:rPr>
              <a:t>1´286,576</a:t>
            </a:r>
            <a:r>
              <a:rPr lang="es-PE" altLang="es-PE" sz="2400" b="1">
                <a:solidFill>
                  <a:srgbClr val="7030A0"/>
                </a:solidFill>
              </a:rPr>
              <a:t>  ha.  del territorio son </a:t>
            </a:r>
            <a:r>
              <a:rPr lang="es-PE" altLang="es-PE" sz="2400" b="1" u="sng">
                <a:solidFill>
                  <a:srgbClr val="7030A0"/>
                </a:solidFill>
              </a:rPr>
              <a:t>zonas productivas</a:t>
            </a:r>
            <a:r>
              <a:rPr lang="es-PE" altLang="es-PE" sz="2400" b="1">
                <a:solidFill>
                  <a:srgbClr val="7030A0"/>
                </a:solidFill>
              </a:rPr>
              <a:t> (39%)</a:t>
            </a:r>
          </a:p>
        </p:txBody>
      </p:sp>
      <p:grpSp>
        <p:nvGrpSpPr>
          <p:cNvPr id="15365" name="22 Grupo"/>
          <p:cNvGrpSpPr>
            <a:grpSpLocks/>
          </p:cNvGrpSpPr>
          <p:nvPr/>
        </p:nvGrpSpPr>
        <p:grpSpPr bwMode="auto">
          <a:xfrm>
            <a:off x="8101013" y="268288"/>
            <a:ext cx="785812" cy="1000125"/>
            <a:chOff x="0" y="0"/>
            <a:chExt cx="9436" cy="12070"/>
          </a:xfrm>
        </p:grpSpPr>
        <p:pic>
          <p:nvPicPr>
            <p:cNvPr id="15367" name="0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" y="0"/>
              <a:ext cx="6071" cy="10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0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7"/>
              <a:ext cx="9436" cy="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6" name="Picture 5" descr="H:\LOGOTIPO G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191250"/>
            <a:ext cx="10429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11113"/>
            <a:ext cx="8229600" cy="111125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PE" dirty="0" smtClean="0"/>
              <a:t>Estudios Especializados remitidos para opinión favorable del MINAM</a:t>
            </a:r>
            <a:endParaRPr lang="es-PE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t="15125" r="63358" b="15224"/>
          <a:stretch>
            <a:fillRect/>
          </a:stretch>
        </p:blipFill>
        <p:spPr bwMode="auto">
          <a:xfrm>
            <a:off x="3692525" y="4079875"/>
            <a:ext cx="19335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15472" r="64552" b="10895"/>
          <a:stretch>
            <a:fillRect/>
          </a:stretch>
        </p:blipFill>
        <p:spPr bwMode="auto">
          <a:xfrm>
            <a:off x="6702425" y="1222375"/>
            <a:ext cx="1906588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15074" r="64627" b="10764"/>
          <a:stretch>
            <a:fillRect/>
          </a:stretch>
        </p:blipFill>
        <p:spPr bwMode="auto">
          <a:xfrm>
            <a:off x="1455738" y="4071938"/>
            <a:ext cx="1897062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5778" r="64642" b="10825"/>
          <a:stretch>
            <a:fillRect/>
          </a:stretch>
        </p:blipFill>
        <p:spPr bwMode="auto">
          <a:xfrm>
            <a:off x="495300" y="1223963"/>
            <a:ext cx="1900238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15396" r="65073" b="15398"/>
          <a:stretch>
            <a:fillRect/>
          </a:stretch>
        </p:blipFill>
        <p:spPr bwMode="auto">
          <a:xfrm>
            <a:off x="2544763" y="1223963"/>
            <a:ext cx="2068512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5524" r="65643" b="7651"/>
          <a:stretch>
            <a:fillRect/>
          </a:stretch>
        </p:blipFill>
        <p:spPr bwMode="auto">
          <a:xfrm>
            <a:off x="4725988" y="1223963"/>
            <a:ext cx="18669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15778" r="64786" b="9937"/>
          <a:stretch>
            <a:fillRect/>
          </a:stretch>
        </p:blipFill>
        <p:spPr bwMode="auto">
          <a:xfrm>
            <a:off x="5940425" y="4079875"/>
            <a:ext cx="194468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Fotos ZEE OT 2013\dic\DSC08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22632" r="1906"/>
          <a:stretch>
            <a:fillRect/>
          </a:stretch>
        </p:blipFill>
        <p:spPr bwMode="auto">
          <a:xfrm>
            <a:off x="368300" y="1498600"/>
            <a:ext cx="38100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8300" y="115888"/>
            <a:ext cx="8380413" cy="1125537"/>
          </a:xfr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s-PE" dirty="0" smtClean="0"/>
              <a:t>Reuniones por Sub Comisiones para cada uno de los Estudios Especializados</a:t>
            </a:r>
            <a:endParaRPr lang="es-ES" dirty="0"/>
          </a:p>
        </p:txBody>
      </p:sp>
      <p:pic>
        <p:nvPicPr>
          <p:cNvPr id="17412" name="Picture 9" descr="F:\Fotos ZEE OT 2013\DSC08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0"/>
          <a:stretch>
            <a:fillRect/>
          </a:stretch>
        </p:blipFill>
        <p:spPr bwMode="auto">
          <a:xfrm>
            <a:off x="4787900" y="1498600"/>
            <a:ext cx="38893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\\esgat008\SGAT-RICHARD\ARCHIVO GENERAL ZEE-OT JUL-DIC 2013\ARCHIVO DIGITAL ZEE OT CAJAMARCA\CAPACITACION MINAG 15 OCT 2013\IMG_6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8" t="40497" r="9187"/>
          <a:stretch>
            <a:fillRect/>
          </a:stretch>
        </p:blipFill>
        <p:spPr bwMode="auto">
          <a:xfrm>
            <a:off x="450850" y="4043363"/>
            <a:ext cx="37274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\\esgat008\SGAT-RICHARD\ARCHIVO GENERAL ZEE-OT JUL-DIC 2013\ARCHIVO DIGITAL ZEE OT CAJAMARCA\DICIEMBRE\trabajo entre subgerencias 13 12 2013\IMG_08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8388" r="3171" b="2519"/>
          <a:stretch>
            <a:fillRect/>
          </a:stretch>
        </p:blipFill>
        <p:spPr bwMode="auto">
          <a:xfrm>
            <a:off x="4787900" y="4043363"/>
            <a:ext cx="3889375" cy="27114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ctrTitle"/>
          </p:nvPr>
        </p:nvSpPr>
        <p:spPr>
          <a:xfrm>
            <a:off x="755650" y="115888"/>
            <a:ext cx="8280400" cy="504825"/>
          </a:xfrm>
          <a:solidFill>
            <a:srgbClr val="BEE395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PE" sz="2400" b="1" i="1" dirty="0" smtClean="0"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Cajamarca Región Rural: </a:t>
            </a:r>
            <a:r>
              <a:rPr lang="es-P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Indicadores </a:t>
            </a:r>
            <a:r>
              <a:rPr lang="es-PE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Económicos</a:t>
            </a:r>
            <a:endParaRPr lang="es-PE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graphicFrame>
        <p:nvGraphicFramePr>
          <p:cNvPr id="2" name="1 Gráfico"/>
          <p:cNvGraphicFramePr>
            <a:graphicFrameLocks/>
          </p:cNvGraphicFramePr>
          <p:nvPr/>
        </p:nvGraphicFramePr>
        <p:xfrm>
          <a:off x="4694238" y="742950"/>
          <a:ext cx="4476750" cy="292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2 Gráfico"/>
          <p:cNvGraphicFramePr>
            <a:graphicFrameLocks/>
          </p:cNvGraphicFramePr>
          <p:nvPr/>
        </p:nvGraphicFramePr>
        <p:xfrm>
          <a:off x="230188" y="3551238"/>
          <a:ext cx="4748212" cy="2941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7" name="15 CuadroTexto"/>
          <p:cNvSpPr txBox="1">
            <a:spLocks noChangeArrowheads="1"/>
          </p:cNvSpPr>
          <p:nvPr/>
        </p:nvSpPr>
        <p:spPr bwMode="auto">
          <a:xfrm>
            <a:off x="3330575" y="6524625"/>
            <a:ext cx="30241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PE" sz="900">
                <a:solidFill>
                  <a:srgbClr val="000000"/>
                </a:solidFill>
              </a:rPr>
              <a:t>Fuente: INEI – IV Censo Nacional Agropecuario 2012.</a:t>
            </a:r>
          </a:p>
        </p:txBody>
      </p:sp>
      <p:graphicFrame>
        <p:nvGraphicFramePr>
          <p:cNvPr id="5" name="2 Gráfico"/>
          <p:cNvGraphicFramePr>
            <a:graphicFrameLocks/>
          </p:cNvGraphicFramePr>
          <p:nvPr/>
        </p:nvGraphicFramePr>
        <p:xfrm>
          <a:off x="144463" y="1196975"/>
          <a:ext cx="4824412" cy="252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2 Rectángulo"/>
          <p:cNvSpPr/>
          <p:nvPr/>
        </p:nvSpPr>
        <p:spPr>
          <a:xfrm>
            <a:off x="395288" y="69215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PE" b="1" i="1" dirty="0"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Porcentaje de la (PEA) por actividad Económica - Cajamarca 2007.</a:t>
            </a:r>
          </a:p>
        </p:txBody>
      </p:sp>
      <p:sp>
        <p:nvSpPr>
          <p:cNvPr id="18440" name="5 Rectángulo"/>
          <p:cNvSpPr>
            <a:spLocks noChangeArrowheads="1"/>
          </p:cNvSpPr>
          <p:nvPr/>
        </p:nvSpPr>
        <p:spPr bwMode="auto">
          <a:xfrm>
            <a:off x="134938" y="2997200"/>
            <a:ext cx="509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000" b="1"/>
              <a:t>Fuente:</a:t>
            </a:r>
            <a:r>
              <a:rPr lang="es-PE" altLang="es-PE" sz="1000"/>
              <a:t> Instituto Nacional Estadística e Informática – INEI, Censo Nacional 2007 XI de Población y VI Vivienda</a:t>
            </a:r>
          </a:p>
        </p:txBody>
      </p:sp>
      <p:graphicFrame>
        <p:nvGraphicFramePr>
          <p:cNvPr id="6" name="3 Objeto"/>
          <p:cNvGraphicFramePr>
            <a:graphicFrameLocks/>
          </p:cNvGraphicFramePr>
          <p:nvPr/>
        </p:nvGraphicFramePr>
        <p:xfrm>
          <a:off x="4767263" y="3676650"/>
          <a:ext cx="4572000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0"/>
            <a:ext cx="4846638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sp>
        <p:nvSpPr>
          <p:cNvPr id="8" name="7 Rectángulo"/>
          <p:cNvSpPr/>
          <p:nvPr/>
        </p:nvSpPr>
        <p:spPr>
          <a:xfrm>
            <a:off x="107950" y="241300"/>
            <a:ext cx="3959225" cy="6461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C" b="1" i="1" dirty="0">
                <a:solidFill>
                  <a:schemeClr val="tx1"/>
                </a:solidFill>
              </a:rPr>
              <a:t>Actividades económicas principales vs. cobertura y uso del territorio</a:t>
            </a:r>
            <a:endParaRPr lang="es-PE" b="1" i="1" dirty="0">
              <a:solidFill>
                <a:schemeClr val="tx1"/>
              </a:solidFill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2700" y="981075"/>
          <a:ext cx="4321175" cy="58769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382"/>
                <a:gridCol w="2524429"/>
                <a:gridCol w="727682"/>
                <a:gridCol w="727682"/>
              </a:tblGrid>
              <a:tr h="36975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effectLst/>
                        </a:rPr>
                        <a:t>DEPARTAMENTO CAJAMARCA  - ACTIVIDAD ECONÓMICA POR AGRUPACIÓN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N°</a:t>
                      </a:r>
                      <a:endParaRPr lang="es-PE" sz="900" b="1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effectLst/>
                        </a:rPr>
                        <a:t>ACTIVIDAD ECONÓMICA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PEA</a:t>
                      </a:r>
                      <a:endParaRPr lang="es-PE" sz="1100" b="1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%</a:t>
                      </a:r>
                      <a:endParaRPr lang="es-PE" sz="1100" b="1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 smtClean="0">
                          <a:effectLst/>
                        </a:rPr>
                        <a:t>Agricultura, ganadería</a:t>
                      </a:r>
                      <a:r>
                        <a:rPr lang="es-PE" sz="1100" b="1" u="none" strike="noStrike" dirty="0">
                          <a:effectLst/>
                        </a:rPr>
                        <a:t>, caza y silvicultura 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246,070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</a:rPr>
                        <a:t>55.991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2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effectLst/>
                        </a:rPr>
                        <a:t>Comercio por menor 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30,075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</a:rPr>
                        <a:t>6.843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3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effectLst/>
                        </a:rPr>
                        <a:t>Enseñanza 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26,751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</a:rPr>
                        <a:t>6.087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4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effectLst/>
                        </a:rPr>
                        <a:t>Industrias manufactureras 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25,134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</a:rPr>
                        <a:t>5.719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5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effectLst/>
                        </a:rPr>
                        <a:t>Construcción 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18,067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</a:rPr>
                        <a:t>4.111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6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 err="1" smtClean="0">
                          <a:effectLst/>
                        </a:rPr>
                        <a:t>Transp</a:t>
                      </a:r>
                      <a:r>
                        <a:rPr lang="es-PE" sz="1100" u="none" strike="noStrike" dirty="0" smtClean="0">
                          <a:effectLst/>
                        </a:rPr>
                        <a:t>. </a:t>
                      </a:r>
                      <a:r>
                        <a:rPr lang="es-PE" sz="1100" u="none" strike="noStrike" dirty="0" err="1" smtClean="0">
                          <a:effectLst/>
                        </a:rPr>
                        <a:t>almac.y</a:t>
                      </a:r>
                      <a:r>
                        <a:rPr lang="es-PE" sz="1100" u="none" strike="noStrike" dirty="0" smtClean="0">
                          <a:effectLst/>
                        </a:rPr>
                        <a:t> </a:t>
                      </a:r>
                      <a:r>
                        <a:rPr lang="es-PE" sz="1100" u="none" strike="noStrike" dirty="0">
                          <a:effectLst/>
                        </a:rPr>
                        <a:t>comunicaciones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16,836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3.831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7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Actividad económica no especificada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15,403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3.505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8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Hogares privados y servicios domésticos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10,173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2.315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9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Hoteles y restaurantes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9,190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2.091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10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 err="1">
                          <a:effectLst/>
                        </a:rPr>
                        <a:t>Admin.pub.y</a:t>
                      </a:r>
                      <a:r>
                        <a:rPr lang="es-PE" sz="1100" u="none" strike="noStrike" dirty="0">
                          <a:effectLst/>
                        </a:rPr>
                        <a:t> </a:t>
                      </a:r>
                      <a:r>
                        <a:rPr lang="es-PE" sz="1100" u="none" strike="noStrike" dirty="0" err="1">
                          <a:effectLst/>
                        </a:rPr>
                        <a:t>defensa;p.segur.soc.afil</a:t>
                      </a:r>
                      <a:r>
                        <a:rPr lang="es-PE" sz="1100" u="none" strike="noStrike" dirty="0">
                          <a:effectLst/>
                        </a:rPr>
                        <a:t>.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7,710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1.754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11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Activit.</a:t>
                      </a:r>
                      <a:r>
                        <a:rPr lang="es-PE" sz="1100" u="none" strike="noStrike" dirty="0" err="1">
                          <a:effectLst/>
                        </a:rPr>
                        <a:t>inmobil</a:t>
                      </a:r>
                      <a:r>
                        <a:rPr lang="es-PE" sz="1100" u="none" strike="noStrike" dirty="0">
                          <a:effectLst/>
                        </a:rPr>
                        <a:t>.,</a:t>
                      </a:r>
                      <a:r>
                        <a:rPr lang="es-PE" sz="1100" u="none" strike="noStrike" dirty="0" err="1">
                          <a:effectLst/>
                        </a:rPr>
                        <a:t>empres.y</a:t>
                      </a:r>
                      <a:r>
                        <a:rPr lang="es-PE" sz="1100" u="none" strike="noStrike" dirty="0">
                          <a:effectLst/>
                        </a:rPr>
                        <a:t> alquileres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7,357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1.674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12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Otras </a:t>
                      </a:r>
                      <a:r>
                        <a:rPr lang="es-PE" sz="1100" u="none" strike="noStrike" dirty="0" err="1">
                          <a:effectLst/>
                        </a:rPr>
                        <a:t>activi</a:t>
                      </a:r>
                      <a:r>
                        <a:rPr lang="es-PE" sz="1100" u="none" strike="noStrike" dirty="0">
                          <a:effectLst/>
                        </a:rPr>
                        <a:t>. serv.</a:t>
                      </a:r>
                      <a:r>
                        <a:rPr lang="es-PE" sz="1100" u="none" strike="noStrike" dirty="0" err="1">
                          <a:effectLst/>
                        </a:rPr>
                        <a:t>comun</a:t>
                      </a:r>
                      <a:r>
                        <a:rPr lang="es-PE" sz="1100" u="none" strike="noStrike" dirty="0">
                          <a:effectLst/>
                        </a:rPr>
                        <a:t>.,</a:t>
                      </a:r>
                      <a:r>
                        <a:rPr lang="es-PE" sz="1100" u="none" strike="noStrike" dirty="0" err="1">
                          <a:effectLst/>
                        </a:rPr>
                        <a:t>soc.y</a:t>
                      </a:r>
                      <a:r>
                        <a:rPr lang="es-PE" sz="1100" u="none" strike="noStrike" dirty="0">
                          <a:effectLst/>
                        </a:rPr>
                        <a:t> personales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7,213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1.641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13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effectLst/>
                        </a:rPr>
                        <a:t>Explotación de minas y canteras 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6,581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</a:rPr>
                        <a:t>1.497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14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Servicios sociales y de salud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5,709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1.299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15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 err="1">
                          <a:effectLst/>
                        </a:rPr>
                        <a:t>Venta,mant.y</a:t>
                      </a:r>
                      <a:r>
                        <a:rPr lang="es-PE" sz="1100" u="none" strike="noStrike" dirty="0">
                          <a:effectLst/>
                        </a:rPr>
                        <a:t> </a:t>
                      </a:r>
                      <a:r>
                        <a:rPr lang="es-PE" sz="1100" u="none" strike="noStrike" dirty="0" err="1">
                          <a:effectLst/>
                        </a:rPr>
                        <a:t>rep.veh.autom.y</a:t>
                      </a:r>
                      <a:r>
                        <a:rPr lang="es-PE" sz="1100" u="none" strike="noStrike" dirty="0">
                          <a:effectLst/>
                        </a:rPr>
                        <a:t> </a:t>
                      </a:r>
                      <a:r>
                        <a:rPr lang="es-PE" sz="1100" u="none" strike="noStrike" dirty="0" err="1">
                          <a:effectLst/>
                        </a:rPr>
                        <a:t>motoc</a:t>
                      </a:r>
                      <a:r>
                        <a:rPr lang="es-PE" sz="1100" u="none" strike="noStrike" dirty="0">
                          <a:effectLst/>
                        </a:rPr>
                        <a:t>.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4,120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0.937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16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Comercio por mayor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1,694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0.385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17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Intermediación financiera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716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0.163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18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Suministro electricidad, gas y agua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629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0.143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19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Pesca 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>
                          <a:effectLst/>
                        </a:rPr>
                        <a:t>46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0.010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</a:rPr>
                        <a:t>20</a:t>
                      </a:r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>
                          <a:effectLst/>
                        </a:rPr>
                        <a:t>Organiz.y organos extraterritoriales 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8097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 dirty="0">
                          <a:effectLst/>
                        </a:rPr>
                        <a:t>6</a:t>
                      </a:r>
                      <a:endParaRPr lang="es-PE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0.001</a:t>
                      </a:r>
                      <a:endParaRPr lang="es-PE" sz="11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</a:rPr>
                        <a:t>TOTAL</a:t>
                      </a:r>
                      <a:endParaRPr lang="es-PE" sz="1100" b="1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u="none" strike="noStrike" dirty="0">
                          <a:effectLst/>
                        </a:rPr>
                        <a:t>439,480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effectLst/>
                        </a:rPr>
                        <a:t>100</a:t>
                      </a:r>
                      <a:endParaRPr lang="es-P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  <a:tr h="22946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</a:rPr>
                        <a:t>Fuente: INEI – Censo 2007</a:t>
                      </a:r>
                      <a:endParaRPr lang="es-PE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PE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748" marR="6748" marT="6747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Gráfico"/>
          <p:cNvGraphicFramePr/>
          <p:nvPr/>
        </p:nvGraphicFramePr>
        <p:xfrm>
          <a:off x="4530332" y="2852936"/>
          <a:ext cx="450616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Gráfico"/>
          <p:cNvGraphicFramePr/>
          <p:nvPr/>
        </p:nvGraphicFramePr>
        <p:xfrm>
          <a:off x="4644008" y="548680"/>
          <a:ext cx="4320480" cy="2200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ángulo 3"/>
          <p:cNvSpPr/>
          <p:nvPr/>
        </p:nvSpPr>
        <p:spPr>
          <a:xfrm>
            <a:off x="71438" y="66675"/>
            <a:ext cx="8964612" cy="3698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b="1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DINÁMICA DE SISTEMAS Y ORGANIZACIÓN TERRITORIAL</a:t>
            </a:r>
          </a:p>
        </p:txBody>
      </p:sp>
      <p:sp>
        <p:nvSpPr>
          <p:cNvPr id="20485" name="Rectángulo 4"/>
          <p:cNvSpPr>
            <a:spLocks noChangeArrowheads="1"/>
          </p:cNvSpPr>
          <p:nvPr/>
        </p:nvSpPr>
        <p:spPr bwMode="auto">
          <a:xfrm>
            <a:off x="71438" y="436563"/>
            <a:ext cx="4284662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Cajamarca, tiene una población eminentemente rural según el Censo de 1993 fue de 1´259,808 habitantes, de los cuales la población urbana fue el 24.7% y la población rural alcanzó el 75.30%. Para el Censo del </a:t>
            </a:r>
            <a:r>
              <a:rPr lang="es-PE" altLang="es-PE" sz="1800" b="1"/>
              <a:t>2007</a:t>
            </a:r>
            <a:r>
              <a:rPr lang="es-PE" altLang="es-PE" sz="1800"/>
              <a:t> la población fue de 1´387,809 habitantes, de los cuales urbana fue de 32.71% y la </a:t>
            </a:r>
            <a:r>
              <a:rPr lang="es-PE" altLang="es-PE" sz="1800" b="1"/>
              <a:t>población rural fue de 67.29%</a:t>
            </a:r>
            <a:r>
              <a:rPr lang="es-PE" altLang="es-PE" sz="1800"/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PE" altLang="es-PE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En las provincias encontramos que 7 provincias que muestran un crecimiento poblacional, siendo Cajamarca, Jaén, San Ignacio, Celendín, Hualgayoc, Cajabamba y San Marcos; en tanto que </a:t>
            </a:r>
            <a:r>
              <a:rPr lang="es-PE" altLang="es-PE" sz="1800" b="1"/>
              <a:t>6 provincias muestran un decrecimiento poblacional y son: Chota, Santa Cruz, San Pablo, San Miguel, Cutervo y Contumazá</a:t>
            </a:r>
            <a:r>
              <a:rPr lang="es-PE" altLang="es-PE" sz="1800"/>
              <a:t>. Estas últimas muestran una dinámica comercial con los departamentos costeros principalmente con Lambayeque y La Libertad.</a:t>
            </a:r>
          </a:p>
        </p:txBody>
      </p:sp>
      <p:graphicFrame>
        <p:nvGraphicFramePr>
          <p:cNvPr id="6" name="5 Gráfico"/>
          <p:cNvGraphicFramePr/>
          <p:nvPr/>
        </p:nvGraphicFramePr>
        <p:xfrm>
          <a:off x="4558270" y="4610764"/>
          <a:ext cx="4478226" cy="223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altLang="es-PE" smtClean="0"/>
          </a:p>
        </p:txBody>
      </p:sp>
      <p:pic>
        <p:nvPicPr>
          <p:cNvPr id="16386" name="Picture 2" descr="F:\EE Dinamica economica\Pauta 2\Matrises y Mapas de Dinamicas y Organizacion Territorial\Mapas\ESTRUCTURA JERARQUIZADA DE LOS CENTROS POBLADOS DE CAJAMAR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84188"/>
            <a:ext cx="4492625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F:\EE Dinamica economica\Pauta 2\Matrises y Mapas de Dinamicas y Organizacion Territorial\Mapas\Pisos Altitudinales - CCP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484188"/>
            <a:ext cx="4508500" cy="637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41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s-PE" sz="2000" b="1" dirty="0" smtClean="0">
                <a:solidFill>
                  <a:schemeClr val="tx1"/>
                </a:solidFill>
              </a:rPr>
              <a:t>DISTRIBUCION DE LOS CENTROS POBLADOS EN CAJAMARCA</a:t>
            </a:r>
            <a:endParaRPr lang="es-PE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F:\EE Dinamica economica\Pauta 2\Matrises y Mapas de Dinamicas y Organizacion Territorial\Mapas\ESTRUCTURA JERARQUIZADA DE LOS CENTROS POBLADOS DE CAJAMAR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996" r="4585" b="74947"/>
          <a:stretch>
            <a:fillRect/>
          </a:stretch>
        </p:blipFill>
        <p:spPr bwMode="auto">
          <a:xfrm>
            <a:off x="1730375" y="484188"/>
            <a:ext cx="7413625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446088"/>
            <a:ext cx="4570412" cy="646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2531" name="Object 4"/>
          <p:cNvGraphicFramePr>
            <a:graphicFrameLocks noChangeAspect="1"/>
          </p:cNvGraphicFramePr>
          <p:nvPr/>
        </p:nvGraphicFramePr>
        <p:xfrm>
          <a:off x="7092950" y="1125538"/>
          <a:ext cx="1943100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Hoja de cálculo" r:id="rId5" imgW="2899586" imgH="1800352" progId="Excel.Sheet.8">
                  <p:embed/>
                </p:oleObj>
              </mc:Choice>
              <mc:Fallback>
                <p:oleObj name="Hoja de cálculo" r:id="rId5" imgW="2899586" imgH="1800352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1125538"/>
                        <a:ext cx="1943100" cy="14890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"/>
          <a:stretch>
            <a:fillRect/>
          </a:stretch>
        </p:blipFill>
        <p:spPr bwMode="auto">
          <a:xfrm>
            <a:off x="107950" y="446088"/>
            <a:ext cx="4452938" cy="646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Rectangle 1"/>
          <p:cNvSpPr>
            <a:spLocks noGrp="1" noChangeArrowheads="1"/>
          </p:cNvSpPr>
          <p:nvPr>
            <p:ph type="title"/>
          </p:nvPr>
        </p:nvSpPr>
        <p:spPr>
          <a:xfrm>
            <a:off x="107950" y="46038"/>
            <a:ext cx="9023350" cy="400050"/>
          </a:xfrm>
          <a:ln cap="flat">
            <a:solidFill>
              <a:srgbClr val="94BD5E"/>
            </a:solidFill>
            <a:round/>
            <a:headEnd/>
            <a:tailEnd/>
          </a:ln>
        </p:spPr>
        <p:txBody>
          <a:bodyPr tIns="9601"/>
          <a:lstStyle/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</a:tabLst>
            </a:pPr>
            <a:r>
              <a:rPr lang="es-EC" altLang="es-PE" sz="2000" smtClean="0"/>
              <a:t>Evaluación del Riesgo de Desastres y vulnerabilidad al Cambio Climático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2118097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s-CO" dirty="0"/>
              <a:t>Instrumentos </a:t>
            </a:r>
            <a:r>
              <a:rPr lang="es-CO" dirty="0" smtClean="0"/>
              <a:t>para el  </a:t>
            </a:r>
            <a:r>
              <a:rPr lang="es-CO" dirty="0"/>
              <a:t>Ordenamiento </a:t>
            </a:r>
            <a:r>
              <a:rPr lang="es-CO" dirty="0" smtClean="0"/>
              <a:t>Territorial</a:t>
            </a:r>
            <a:endParaRPr lang="es-PE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913" y="4292600"/>
            <a:ext cx="6400800" cy="9112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s-CO" b="1" dirty="0">
                <a:solidFill>
                  <a:schemeClr val="tx1"/>
                </a:solidFill>
              </a:rPr>
              <a:t>RM N° 135-2013-MINAM</a:t>
            </a:r>
            <a:endParaRPr lang="es-PE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76250"/>
            <a:ext cx="4513263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1"/>
          <p:cNvSpPr>
            <a:spLocks noGrp="1" noChangeArrowheads="1"/>
          </p:cNvSpPr>
          <p:nvPr>
            <p:ph type="title"/>
          </p:nvPr>
        </p:nvSpPr>
        <p:spPr>
          <a:xfrm>
            <a:off x="96838" y="46038"/>
            <a:ext cx="9023350" cy="400050"/>
          </a:xfrm>
          <a:ln cap="flat">
            <a:solidFill>
              <a:srgbClr val="94BD5E"/>
            </a:solidFill>
            <a:round/>
            <a:headEnd/>
            <a:tailEnd/>
          </a:ln>
        </p:spPr>
        <p:txBody>
          <a:bodyPr tIns="9601"/>
          <a:lstStyle/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</a:tabLst>
            </a:pPr>
            <a:r>
              <a:rPr lang="es-EC" altLang="es-PE" sz="2000" smtClean="0"/>
              <a:t>Evaluación del Riesgo de Desastres y vulnerabilidad al Cambio Climático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549275"/>
            <a:ext cx="4462463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Rectángulo"/>
          <p:cNvSpPr>
            <a:spLocks noChangeArrowheads="1"/>
          </p:cNvSpPr>
          <p:nvPr/>
        </p:nvSpPr>
        <p:spPr bwMode="auto">
          <a:xfrm>
            <a:off x="2268538" y="260350"/>
            <a:ext cx="4733925" cy="4619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PE" altLang="es-PE" sz="2400" b="1" dirty="0" smtClean="0">
                <a:latin typeface="Arial" pitchFamily="34" charset="0"/>
              </a:rPr>
              <a:t>SERVICIOS ECOSISTEMICOS</a:t>
            </a:r>
            <a:endParaRPr lang="es-PE" altLang="es-PE" sz="2400" b="1" dirty="0">
              <a:latin typeface="Arial" pitchFamily="34" charset="0"/>
            </a:endParaRPr>
          </a:p>
        </p:txBody>
      </p:sp>
      <p:pic>
        <p:nvPicPr>
          <p:cNvPr id="24579" name="Picture 7" descr="G:\PPT_ALICIA\ESE\Imagnes_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638"/>
            <a:ext cx="41402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1 Rectángulo"/>
          <p:cNvSpPr>
            <a:spLocks noChangeArrowheads="1"/>
          </p:cNvSpPr>
          <p:nvPr/>
        </p:nvSpPr>
        <p:spPr bwMode="auto">
          <a:xfrm>
            <a:off x="4014788" y="1209675"/>
            <a:ext cx="5129212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De los 12 ecosistemas identificados, los Bofedales, el Bosque Húmedo de Montaña, el Bosque Seco de Valle Interandino, el Matorral Arbustivo, el Pajonal Alto andino y el Páramo, son los ecosistemas de Cajamarca, que ofertan más e importantes SE como: agua, alimento, materias primas, oportunidades para la recreación y el turismo, etc.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PE" altLang="es-PE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La Agricultura Costera, Andina y el Bosque plantado, pese a que son ecosistemas culturales, también ofertan importantes SE.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PE" altLang="es-PE" sz="1800"/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1800"/>
              <a:t>La capacidad actual de los ecosistemas para continuar ofertando Servicios Ecosistémicos, se está deteriorando; aspectos que se han determinado al relacionar y evaluar la contribución de los SE sobre los componentes del bienestar humano y al evaluar el nivel de amenazas a los que están expuestos los referidos 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CuadroTexto"/>
          <p:cNvSpPr txBox="1">
            <a:spLocks noChangeArrowheads="1"/>
          </p:cNvSpPr>
          <p:nvPr/>
        </p:nvSpPr>
        <p:spPr bwMode="auto">
          <a:xfrm>
            <a:off x="179388" y="188913"/>
            <a:ext cx="8856662" cy="83026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PE" altLang="es-PE" sz="2400" b="1" dirty="0">
                <a:latin typeface="Arial" pitchFamily="34" charset="0"/>
              </a:rPr>
              <a:t>Análisis de los cambios de la cobertura y uso de la tierra. Periodo 2001 - 2013</a:t>
            </a:r>
          </a:p>
        </p:txBody>
      </p:sp>
      <p:sp>
        <p:nvSpPr>
          <p:cNvPr id="25603" name="2 Rectángulo"/>
          <p:cNvSpPr>
            <a:spLocks noChangeArrowheads="1"/>
          </p:cNvSpPr>
          <p:nvPr/>
        </p:nvSpPr>
        <p:spPr bwMode="auto">
          <a:xfrm>
            <a:off x="152400" y="1125538"/>
            <a:ext cx="8856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Para el análisis, como paso previo se ha tenido que generar el mapa de Cobertura y Uso de la tierra de los años 2001 y 2013, aplicando la metodología CORINE Land Cover-CLC.</a:t>
            </a:r>
          </a:p>
        </p:txBody>
      </p:sp>
      <p:pic>
        <p:nvPicPr>
          <p:cNvPr id="25604" name="5 Imagen" descr="F:\01 CUT-2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246313"/>
            <a:ext cx="28082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3 Rectángulo"/>
          <p:cNvSpPr>
            <a:spLocks noChangeArrowheads="1"/>
          </p:cNvSpPr>
          <p:nvPr/>
        </p:nvSpPr>
        <p:spPr bwMode="auto">
          <a:xfrm>
            <a:off x="1352550" y="1874838"/>
            <a:ext cx="652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 b="1"/>
              <a:t>2001</a:t>
            </a:r>
          </a:p>
        </p:txBody>
      </p:sp>
      <p:pic>
        <p:nvPicPr>
          <p:cNvPr id="25606" name="7 Imagen" descr="F:\02 CUT-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2300288"/>
            <a:ext cx="2859087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8 Rectángulo"/>
          <p:cNvSpPr>
            <a:spLocks noChangeArrowheads="1"/>
          </p:cNvSpPr>
          <p:nvPr/>
        </p:nvSpPr>
        <p:spPr bwMode="auto">
          <a:xfrm>
            <a:off x="4576763" y="1874838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 b="1"/>
              <a:t>2013</a:t>
            </a:r>
          </a:p>
        </p:txBody>
      </p:sp>
      <p:sp>
        <p:nvSpPr>
          <p:cNvPr id="25608" name="1 Rectángulo"/>
          <p:cNvSpPr>
            <a:spLocks noChangeArrowheads="1"/>
          </p:cNvSpPr>
          <p:nvPr/>
        </p:nvSpPr>
        <p:spPr bwMode="auto">
          <a:xfrm>
            <a:off x="6176963" y="2233613"/>
            <a:ext cx="288607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El cambio total de la cobertura y uso de la tierra en Cajamarca corresponde a un área de 599,236.15 hectáreas que representa el 18.18%.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El análisis de la superficie de cambio de las coberturas (años 2001-2013),  los bosques perdieron el 5.1% de sus superficie; sin embargo las áreas agrícolas heterogéneas ganaron 11.5% en su superficie.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11198" r="24283" b="9901"/>
          <a:stretch>
            <a:fillRect/>
          </a:stretch>
        </p:blipFill>
        <p:spPr bwMode="auto">
          <a:xfrm>
            <a:off x="77788" y="893763"/>
            <a:ext cx="29257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12341" r="24486" b="10300"/>
          <a:stretch>
            <a:fillRect/>
          </a:stretch>
        </p:blipFill>
        <p:spPr bwMode="auto">
          <a:xfrm>
            <a:off x="3111500" y="909638"/>
            <a:ext cx="29210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1 Rectángulo"/>
          <p:cNvSpPr>
            <a:spLocks noChangeArrowheads="1"/>
          </p:cNvSpPr>
          <p:nvPr/>
        </p:nvSpPr>
        <p:spPr bwMode="auto">
          <a:xfrm>
            <a:off x="1423988" y="539750"/>
            <a:ext cx="324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 b="1"/>
              <a:t>Cambio de 31 a 24 – San Ignacio</a:t>
            </a:r>
            <a:endParaRPr lang="es-PE" altLang="es-PE" sz="1800"/>
          </a:p>
        </p:txBody>
      </p:sp>
      <p:pic>
        <p:nvPicPr>
          <p:cNvPr id="26629" name="6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t="11839" r="21936" b="10071"/>
          <a:stretch>
            <a:fillRect/>
          </a:stretch>
        </p:blipFill>
        <p:spPr bwMode="auto">
          <a:xfrm>
            <a:off x="57150" y="4365625"/>
            <a:ext cx="292735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7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t="13100" r="21921" b="9834"/>
          <a:stretch>
            <a:fillRect/>
          </a:stretch>
        </p:blipFill>
        <p:spPr bwMode="auto">
          <a:xfrm>
            <a:off x="3048000" y="4365625"/>
            <a:ext cx="29337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2 Rectángulo"/>
          <p:cNvSpPr>
            <a:spLocks noChangeArrowheads="1"/>
          </p:cNvSpPr>
          <p:nvPr/>
        </p:nvSpPr>
        <p:spPr bwMode="auto">
          <a:xfrm>
            <a:off x="715963" y="3441700"/>
            <a:ext cx="4662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800" b="1"/>
              <a:t>Cambio de 33 a 24 – Distritos: Santa Cruz, La Esperanza, Utiyacu (Santa Cruz); Huambos, Cochabamba, Lajas (Chota</a:t>
            </a:r>
            <a:endParaRPr lang="es-PE" altLang="es-PE" sz="1800"/>
          </a:p>
        </p:txBody>
      </p:sp>
      <p:sp>
        <p:nvSpPr>
          <p:cNvPr id="10" name="9 CuadroTexto"/>
          <p:cNvSpPr txBox="1"/>
          <p:nvPr/>
        </p:nvSpPr>
        <p:spPr>
          <a:xfrm>
            <a:off x="6156325" y="477838"/>
            <a:ext cx="2773363" cy="831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sz="1600" dirty="0"/>
              <a:t>Incremento del áreas agrícolas heterogéneas (24) sobre bosques (31)</a:t>
            </a:r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4211638" y="725488"/>
            <a:ext cx="1770062" cy="1349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6300788" y="5589588"/>
            <a:ext cx="2773362" cy="10779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sz="1600" dirty="0"/>
              <a:t>Incremento del áreas agrícolas heterogéneas (24) sobre áreas con vegetación herbácea y/o arbustiva(33)</a:t>
            </a: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4995863" y="5414963"/>
            <a:ext cx="1304925" cy="8223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636" name="1 Rectángulo"/>
          <p:cNvSpPr>
            <a:spLocks noChangeArrowheads="1"/>
          </p:cNvSpPr>
          <p:nvPr/>
        </p:nvSpPr>
        <p:spPr bwMode="auto">
          <a:xfrm>
            <a:off x="6054725" y="1722438"/>
            <a:ext cx="30892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Se identificó 47 cambios, la variación de bosques y  vegetación arbustiva hacia áreas agrícolas heterogéneas, es el que más impacto ha generado, debido a que estos espacios han sido transformados a terrenos agrícolas destruyendo la cubertura vegetal natural en perjuicio de la oferta de importantes Servicios Ecosistémicos.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áfic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4736" r="1128" b="19102"/>
          <a:stretch>
            <a:fillRect/>
          </a:stretch>
        </p:blipFill>
        <p:spPr bwMode="auto">
          <a:xfrm>
            <a:off x="4311650" y="3560763"/>
            <a:ext cx="428307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1 Rectángulo"/>
          <p:cNvSpPr>
            <a:spLocks noChangeArrowheads="1"/>
          </p:cNvSpPr>
          <p:nvPr/>
        </p:nvSpPr>
        <p:spPr bwMode="auto">
          <a:xfrm>
            <a:off x="395288" y="82550"/>
            <a:ext cx="8424862" cy="3698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  <a:defRPr/>
            </a:pPr>
            <a:r>
              <a:rPr lang="es-PE" altLang="es-PE" sz="1800" b="1"/>
              <a:t>Identificación y delimitación de Zonas de Tratamiento Especial-ZTE</a:t>
            </a:r>
            <a:endParaRPr lang="es-PE" altLang="es-PE" sz="1800"/>
          </a:p>
        </p:txBody>
      </p:sp>
      <p:sp>
        <p:nvSpPr>
          <p:cNvPr id="27652" name="2 Rectángulo"/>
          <p:cNvSpPr>
            <a:spLocks noChangeArrowheads="1"/>
          </p:cNvSpPr>
          <p:nvPr/>
        </p:nvSpPr>
        <p:spPr bwMode="auto">
          <a:xfrm>
            <a:off x="3916363" y="850900"/>
            <a:ext cx="52197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Para el presente estudio, las ZTE son espacios del territorio que a consecuencia de cambios inadecuados de la cobertura y uso de la tierra, han perdido cobertura vegetal, importantes especies de biodiversidad (flora  y fauna), excepto algunos lugares que por inaccesibilidad aún mantienen tales especies. </a:t>
            </a:r>
          </a:p>
        </p:txBody>
      </p:sp>
      <p:pic>
        <p:nvPicPr>
          <p:cNvPr id="27653" name="5 Imagen" descr="G:\07 Z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3"/>
            <a:ext cx="3916363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3 Rectángulo"/>
          <p:cNvSpPr>
            <a:spLocks noChangeArrowheads="1"/>
          </p:cNvSpPr>
          <p:nvPr/>
        </p:nvSpPr>
        <p:spPr bwMode="auto">
          <a:xfrm>
            <a:off x="3916363" y="2605088"/>
            <a:ext cx="5119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Se identificó noventa sub zonas que forman parte de doce zonas de tratamiento especial.</a:t>
            </a:r>
          </a:p>
        </p:txBody>
      </p:sp>
      <p:sp>
        <p:nvSpPr>
          <p:cNvPr id="27655" name="4 Rectángulo"/>
          <p:cNvSpPr>
            <a:spLocks noChangeArrowheads="1"/>
          </p:cNvSpPr>
          <p:nvPr/>
        </p:nvSpPr>
        <p:spPr bwMode="auto">
          <a:xfrm>
            <a:off x="4189413" y="3306763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600" b="1"/>
              <a:t>Superficie que cubren las Zonas de Tratamiento Especial</a:t>
            </a:r>
          </a:p>
        </p:txBody>
      </p:sp>
      <p:sp>
        <p:nvSpPr>
          <p:cNvPr id="27656" name="1 Rectángulo"/>
          <p:cNvSpPr>
            <a:spLocks noChangeArrowheads="1"/>
          </p:cNvSpPr>
          <p:nvPr/>
        </p:nvSpPr>
        <p:spPr bwMode="auto">
          <a:xfrm>
            <a:off x="3916363" y="5148263"/>
            <a:ext cx="50752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Las actividades del sector primario, dentro de ellas la agropecuaria es la que mas PEA ocupa en el territorio; la actividad extractiva ocupa menor PEA, sin embargo la magnitud de los impactos de esta ultima, es mayor respecto a las anteriores.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pPr>
              <a:defRPr/>
            </a:pPr>
            <a:r>
              <a:rPr lang="es-PE" dirty="0" smtClean="0"/>
              <a:t>Remisión de EE al MINAM</a:t>
            </a:r>
            <a:endParaRPr lang="es-PE" dirty="0"/>
          </a:p>
        </p:txBody>
      </p:sp>
      <p:pic>
        <p:nvPicPr>
          <p:cNvPr id="2867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288" y="1620838"/>
            <a:ext cx="8099425" cy="448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s-PE" dirty="0" smtClean="0"/>
              <a:t>Resultados a la fecha</a:t>
            </a:r>
            <a:endParaRPr lang="es-ES" dirty="0"/>
          </a:p>
        </p:txBody>
      </p:sp>
      <p:sp>
        <p:nvSpPr>
          <p:cNvPr id="29699" name="3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068888"/>
          </a:xfrm>
        </p:spPr>
        <p:txBody>
          <a:bodyPr/>
          <a:lstStyle/>
          <a:p>
            <a:pPr algn="just"/>
            <a:r>
              <a:rPr lang="es-PE" altLang="es-PE" smtClean="0"/>
              <a:t>Generación de 2da y 3era versión de los EE a fin de alcanzar opinión favorable por parte de la DGOT remitidos entre octubre y diciembre 2014.</a:t>
            </a:r>
          </a:p>
          <a:p>
            <a:pPr algn="just"/>
            <a:r>
              <a:rPr lang="es-ES" altLang="es-PE" smtClean="0"/>
              <a:t>Los plazos para la revisión y opinión favorable no dependen ni están sujetos a criterios técnicos que pueda establecer el Gobierno Regional Cajamarca sino por el contrario, de acuerdo a la Resolución Ministerial 135-2013-MINAM, está sujetos a lo que la DGOT del MINAM pueda señalar.</a:t>
            </a:r>
            <a:endParaRPr lang="es-PE" altLang="es-PE" smtClean="0"/>
          </a:p>
          <a:p>
            <a:pPr lvl="1"/>
            <a:endParaRPr lang="es-PE" altLang="es-PE" smtClean="0"/>
          </a:p>
          <a:p>
            <a:pPr lvl="1"/>
            <a:endParaRPr lang="es-ES" altLang="es-P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400" y="115888"/>
            <a:ext cx="8434388" cy="706437"/>
          </a:xfr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pPr>
              <a:defRPr/>
            </a:pPr>
            <a:r>
              <a:rPr lang="es-PE" dirty="0" smtClean="0"/>
              <a:t>Reiterativos y respuesta sobre un EE</a:t>
            </a:r>
            <a:endParaRPr lang="es-PE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1" t="9053" r="32310" b="5559"/>
          <a:stretch>
            <a:fillRect/>
          </a:stretch>
        </p:blipFill>
        <p:spPr>
          <a:xfrm>
            <a:off x="5011738" y="1268413"/>
            <a:ext cx="3592512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9480" r="32668" b="6371"/>
          <a:stretch>
            <a:fillRect/>
          </a:stretch>
        </p:blipFill>
        <p:spPr bwMode="auto">
          <a:xfrm>
            <a:off x="477838" y="908050"/>
            <a:ext cx="393065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8" t="9859" r="32881" b="9303"/>
          <a:stretch>
            <a:fillRect/>
          </a:stretch>
        </p:blipFill>
        <p:spPr bwMode="auto">
          <a:xfrm>
            <a:off x="0" y="3068638"/>
            <a:ext cx="4886325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99FF33"/>
          </a:solidFill>
        </p:spPr>
        <p:txBody>
          <a:bodyPr/>
          <a:lstStyle/>
          <a:p>
            <a:r>
              <a:rPr lang="es-PE" altLang="es-PE" smtClean="0"/>
              <a:t>Agenda del MINAM en OT</a:t>
            </a:r>
          </a:p>
        </p:txBody>
      </p:sp>
      <p:pic>
        <p:nvPicPr>
          <p:cNvPr id="31747" name="Picture 3" descr="F:\Agenda Amb13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r="6319"/>
          <a:stretch>
            <a:fillRect/>
          </a:stretch>
        </p:blipFill>
        <p:spPr bwMode="auto">
          <a:xfrm>
            <a:off x="1979613" y="2852738"/>
            <a:ext cx="381635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F:\Agenda Amb15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68413"/>
            <a:ext cx="3505200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F:\Caratula Agenda Amb_14471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746" r="9184" b="6895"/>
          <a:stretch>
            <a:fillRect/>
          </a:stretch>
        </p:blipFill>
        <p:spPr>
          <a:xfrm>
            <a:off x="-26988" y="1557338"/>
            <a:ext cx="2162176" cy="41798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214938"/>
            <a:ext cx="8229600" cy="14398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s-ES_tradnl" altLang="es-PE" i="1" smtClean="0"/>
              <a:t>¡Cajamarca es nuestra tierra,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ES_tradnl" altLang="es-PE" i="1" smtClean="0"/>
              <a:t>Ordenarla es amarla!</a:t>
            </a:r>
            <a:endParaRPr lang="es-ES" altLang="es-PE" smtClean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6565900" y="6021388"/>
            <a:ext cx="1995488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PE" sz="2400" i="1"/>
              <a:t>¡GRACIAS!</a:t>
            </a:r>
            <a:endParaRPr lang="es-ES" altLang="es-PE" sz="2400" i="1"/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384175" y="620713"/>
            <a:ext cx="4259263" cy="44005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/>
              <a:t>CONTACTOS: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20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/>
              <a:t>Pagina Web</a:t>
            </a:r>
            <a:r>
              <a:rPr lang="es-ES_tradnl" dirty="0"/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hlinkClick r:id=""/>
              </a:rPr>
              <a:t>www.regioncajamarca.gob.pe</a:t>
            </a:r>
            <a:endParaRPr lang="es-ES_tradnl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hlinkClick r:id=""/>
              </a:rPr>
              <a:t>http://zeeot.regioncajamarca.gob.pe/</a:t>
            </a:r>
            <a:endParaRPr lang="es-ES_tradnl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/>
              <a:t>Grupo </a:t>
            </a:r>
            <a:r>
              <a:rPr lang="es-ES_tradnl" b="1" dirty="0" err="1"/>
              <a:t>Gmail</a:t>
            </a:r>
            <a:r>
              <a:rPr lang="es-ES_tradnl" b="1" dirty="0"/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hlinkClick r:id=""/>
              </a:rPr>
              <a:t>proceso_zee_ot@googlegroups.com</a:t>
            </a:r>
            <a:endParaRPr lang="es-ES_tradnl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/>
              <a:t>Correos del proceso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proceso.zee.ot@gmail.com</a:t>
            </a:r>
          </a:p>
          <a:p>
            <a:pPr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s-ES_tradnl" sz="2000" dirty="0"/>
          </a:p>
          <a:p>
            <a:pPr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000" dirty="0"/>
              <a:t>Correo Personal</a:t>
            </a:r>
          </a:p>
          <a:p>
            <a:pPr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000" dirty="0">
                <a:hlinkClick r:id=""/>
              </a:rPr>
              <a:t>aliciaquispem@gmail.com</a:t>
            </a:r>
            <a:endParaRPr lang="es-ES_tradnl" sz="2000" dirty="0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641725"/>
            <a:ext cx="19335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74763"/>
            <a:ext cx="16446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327025" y="1060450"/>
            <a:ext cx="7781925" cy="1077913"/>
          </a:xfrm>
          <a:prstGeom prst="rect">
            <a:avLst/>
          </a:prstGeom>
          <a:solidFill>
            <a:srgbClr val="40F262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chemeClr val="tx1"/>
                </a:solidFill>
              </a:rPr>
              <a:t>Zonificación Ecológica Económica - ZEE</a:t>
            </a:r>
          </a:p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Reglamento DS 087-2004-PCM</a:t>
            </a:r>
          </a:p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Metodología: D.C.D. 10-2006-CONAM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54013" y="5478463"/>
            <a:ext cx="7918450" cy="1354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ysClr val="windowText" lastClr="000000"/>
                </a:solidFill>
              </a:rPr>
              <a:t>Plan de Ordenamiento Territorial - POT</a:t>
            </a:r>
          </a:p>
          <a:p>
            <a:pPr algn="ctr">
              <a:defRPr/>
            </a:pPr>
            <a:r>
              <a:rPr lang="es-ES" dirty="0">
                <a:solidFill>
                  <a:sysClr val="windowText" lastClr="000000"/>
                </a:solidFill>
              </a:rPr>
              <a:t>Lineamientos de Política para el Ordenamiento Territorial: R.M. 026-2010-MINAM</a:t>
            </a:r>
          </a:p>
          <a:p>
            <a:pPr algn="ctr">
              <a:defRPr/>
            </a:pPr>
            <a:r>
              <a:rPr lang="es-ES" dirty="0">
                <a:solidFill>
                  <a:sysClr val="windowText" lastClr="000000"/>
                </a:solidFill>
              </a:rPr>
              <a:t>R.M. N° 135-2013-MINAM</a:t>
            </a:r>
          </a:p>
        </p:txBody>
      </p:sp>
      <p:sp>
        <p:nvSpPr>
          <p:cNvPr id="18436" name="AutoShape 154"/>
          <p:cNvSpPr>
            <a:spLocks noChangeArrowheads="1"/>
          </p:cNvSpPr>
          <p:nvPr/>
        </p:nvSpPr>
        <p:spPr bwMode="auto">
          <a:xfrm>
            <a:off x="391737" y="40944"/>
            <a:ext cx="7784356" cy="9397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_tradnl" sz="3200" b="1" dirty="0"/>
              <a:t>BASE LEGAL DE LOS INSTRUMENTOS DEL </a:t>
            </a:r>
          </a:p>
          <a:p>
            <a:pPr algn="ctr">
              <a:defRPr/>
            </a:pPr>
            <a:r>
              <a:rPr lang="es-ES_tradnl" sz="3200" b="1" dirty="0"/>
              <a:t>ORDENAMIENTO TERRITORIAL</a:t>
            </a:r>
            <a:endParaRPr lang="es-ES" sz="3200" b="1" dirty="0"/>
          </a:p>
        </p:txBody>
      </p:sp>
      <p:sp>
        <p:nvSpPr>
          <p:cNvPr id="26" name="25 Flecha abajo"/>
          <p:cNvSpPr/>
          <p:nvPr/>
        </p:nvSpPr>
        <p:spPr>
          <a:xfrm>
            <a:off x="3627438" y="3586163"/>
            <a:ext cx="935037" cy="4857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9" name="8 CuadroTexto"/>
          <p:cNvSpPr txBox="1"/>
          <p:nvPr/>
        </p:nvSpPr>
        <p:spPr>
          <a:xfrm>
            <a:off x="327025" y="2706688"/>
            <a:ext cx="7783513" cy="800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sz="2800" b="1" dirty="0">
                <a:solidFill>
                  <a:schemeClr val="tx1"/>
                </a:solidFill>
              </a:rPr>
              <a:t>Estudios Especializados - EE</a:t>
            </a:r>
            <a:endParaRPr lang="es-ES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s-ES" dirty="0">
                <a:solidFill>
                  <a:sysClr val="windowText" lastClr="000000"/>
                </a:solidFill>
              </a:rPr>
              <a:t>R.M. N° 135-2013-MINAM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27025" y="4106863"/>
            <a:ext cx="7783513" cy="8001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sz="2800" b="1" dirty="0">
                <a:solidFill>
                  <a:schemeClr val="tx1"/>
                </a:solidFill>
              </a:rPr>
              <a:t>Diagnostico Integral del Territorio - DIT</a:t>
            </a:r>
            <a:endParaRPr lang="es-ES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s-ES" dirty="0">
                <a:solidFill>
                  <a:sysClr val="windowText" lastClr="000000"/>
                </a:solidFill>
              </a:rPr>
              <a:t>R.M. N° 135-2013-MINAM</a:t>
            </a:r>
          </a:p>
        </p:txBody>
      </p:sp>
      <p:sp>
        <p:nvSpPr>
          <p:cNvPr id="11" name="10 Flecha abajo"/>
          <p:cNvSpPr/>
          <p:nvPr/>
        </p:nvSpPr>
        <p:spPr>
          <a:xfrm>
            <a:off x="3643313" y="4967288"/>
            <a:ext cx="935037" cy="4857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2" name="11 Flecha abajo"/>
          <p:cNvSpPr/>
          <p:nvPr/>
        </p:nvSpPr>
        <p:spPr>
          <a:xfrm>
            <a:off x="3641725" y="2222500"/>
            <a:ext cx="935038" cy="4857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" name="1 Lágrima"/>
          <p:cNvSpPr/>
          <p:nvPr/>
        </p:nvSpPr>
        <p:spPr>
          <a:xfrm>
            <a:off x="8172524" y="1230660"/>
            <a:ext cx="576064" cy="504056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13 Lágrima"/>
          <p:cNvSpPr/>
          <p:nvPr/>
        </p:nvSpPr>
        <p:spPr>
          <a:xfrm>
            <a:off x="8172524" y="2847851"/>
            <a:ext cx="576064" cy="504056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14 Lágrima"/>
          <p:cNvSpPr/>
          <p:nvPr/>
        </p:nvSpPr>
        <p:spPr>
          <a:xfrm>
            <a:off x="8176093" y="4247246"/>
            <a:ext cx="576064" cy="504056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17 Lágrima"/>
          <p:cNvSpPr/>
          <p:nvPr/>
        </p:nvSpPr>
        <p:spPr>
          <a:xfrm>
            <a:off x="8277693" y="5737572"/>
            <a:ext cx="576064" cy="504056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792088"/>
          </a:xfr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s-PE" b="1" dirty="0" smtClean="0">
                <a:solidFill>
                  <a:schemeClr val="bg1"/>
                </a:solidFill>
              </a:rPr>
              <a:t>ESTUDIOS REQUERIDOS PARA EL OT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71475" y="1268413"/>
            <a:ext cx="8016875" cy="1397000"/>
          </a:xfrm>
        </p:spPr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es-PE" dirty="0" smtClean="0"/>
              <a:t>Con la Resolución Ministerial N° 135-2013-MINAM, publicado en mayo de 2013, se amplia el número de instrumentos técnicos sustentatorios para el Ordenamiento Territorial.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403648" y="3212976"/>
            <a:ext cx="2376264" cy="864096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solidFill>
                  <a:sysClr val="windowText" lastClr="000000"/>
                </a:solidFill>
              </a:rPr>
              <a:t>ZEE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029696" y="3263776"/>
            <a:ext cx="2376264" cy="864096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solidFill>
                  <a:sysClr val="windowText" lastClr="000000"/>
                </a:solidFill>
              </a:rPr>
              <a:t>POT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  <p:sp>
        <p:nvSpPr>
          <p:cNvPr id="7180" name="5 Rectángulo"/>
          <p:cNvSpPr>
            <a:spLocks noChangeArrowheads="1"/>
          </p:cNvSpPr>
          <p:nvPr/>
        </p:nvSpPr>
        <p:spPr bwMode="auto">
          <a:xfrm>
            <a:off x="522288" y="4221163"/>
            <a:ext cx="2987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Después de mayo de 2013:</a:t>
            </a:r>
            <a:endParaRPr lang="es-ES" altLang="es-PE" sz="1800"/>
          </a:p>
        </p:txBody>
      </p:sp>
      <p:sp>
        <p:nvSpPr>
          <p:cNvPr id="7" name="6 Rectángulo redondeado"/>
          <p:cNvSpPr/>
          <p:nvPr/>
        </p:nvSpPr>
        <p:spPr>
          <a:xfrm>
            <a:off x="415153" y="4801964"/>
            <a:ext cx="1600966" cy="864096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solidFill>
                  <a:sysClr val="windowText" lastClr="000000"/>
                </a:solidFill>
              </a:rPr>
              <a:t>ZEE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430072" y="4832300"/>
            <a:ext cx="1600966" cy="864096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solidFill>
                  <a:sysClr val="windowText" lastClr="000000"/>
                </a:solidFill>
              </a:rPr>
              <a:t>EE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427984" y="4832796"/>
            <a:ext cx="1600966" cy="864096"/>
          </a:xfrm>
          <a:prstGeom prst="roundRect">
            <a:avLst/>
          </a:prstGeom>
          <a:solidFill>
            <a:srgbClr val="FF00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solidFill>
                  <a:sysClr val="windowText" lastClr="000000"/>
                </a:solidFill>
              </a:rPr>
              <a:t>DIT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444208" y="4801964"/>
            <a:ext cx="1728192" cy="864096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solidFill>
                  <a:sysClr val="windowText" lastClr="000000"/>
                </a:solidFill>
              </a:rPr>
              <a:t>POT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  <p:sp>
        <p:nvSpPr>
          <p:cNvPr id="7193" name="10 Rectángulo"/>
          <p:cNvSpPr>
            <a:spLocks noChangeArrowheads="1"/>
          </p:cNvSpPr>
          <p:nvPr/>
        </p:nvSpPr>
        <p:spPr bwMode="auto">
          <a:xfrm>
            <a:off x="522288" y="2843213"/>
            <a:ext cx="270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Antes de mayo de 2013:</a:t>
            </a:r>
            <a:endParaRPr lang="es-ES" altLang="es-PE" sz="1800"/>
          </a:p>
        </p:txBody>
      </p:sp>
      <p:sp>
        <p:nvSpPr>
          <p:cNvPr id="12" name="11 Flecha abajo"/>
          <p:cNvSpPr/>
          <p:nvPr/>
        </p:nvSpPr>
        <p:spPr>
          <a:xfrm rot="16200000">
            <a:off x="4285457" y="3320256"/>
            <a:ext cx="360362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Flecha abajo"/>
          <p:cNvSpPr/>
          <p:nvPr/>
        </p:nvSpPr>
        <p:spPr>
          <a:xfrm rot="16200000">
            <a:off x="2016919" y="5053806"/>
            <a:ext cx="358775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14 Flecha abajo"/>
          <p:cNvSpPr/>
          <p:nvPr/>
        </p:nvSpPr>
        <p:spPr>
          <a:xfrm rot="16200000">
            <a:off x="4085431" y="5106195"/>
            <a:ext cx="358775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Flecha abajo"/>
          <p:cNvSpPr/>
          <p:nvPr/>
        </p:nvSpPr>
        <p:spPr>
          <a:xfrm rot="16200000">
            <a:off x="6084888" y="5106988"/>
            <a:ext cx="358775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198" name="16 Rectángulo"/>
          <p:cNvSpPr>
            <a:spLocks noChangeArrowheads="1"/>
          </p:cNvSpPr>
          <p:nvPr/>
        </p:nvSpPr>
        <p:spPr bwMode="auto">
          <a:xfrm>
            <a:off x="415925" y="5876925"/>
            <a:ext cx="7253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En octubre de 2013: el MEF establece nuevos lineamientos para los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/>
              <a:t>Proyectos de inversión publica en donde incluye estos nuevos instrumentos</a:t>
            </a:r>
            <a:endParaRPr lang="es-ES" altLang="es-PE" sz="1800"/>
          </a:p>
        </p:txBody>
      </p:sp>
      <p:sp>
        <p:nvSpPr>
          <p:cNvPr id="14" name="13 Elipse"/>
          <p:cNvSpPr/>
          <p:nvPr/>
        </p:nvSpPr>
        <p:spPr>
          <a:xfrm>
            <a:off x="2376488" y="4591050"/>
            <a:ext cx="3652837" cy="1285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2413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5029" r="3011" b="3357"/>
          <a:stretch>
            <a:fillRect/>
          </a:stretch>
        </p:blipFill>
        <p:spPr bwMode="auto">
          <a:xfrm>
            <a:off x="163513" y="260350"/>
            <a:ext cx="8848725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1 Rectángulo"/>
          <p:cNvSpPr>
            <a:spLocks noChangeArrowheads="1"/>
          </p:cNvSpPr>
          <p:nvPr/>
        </p:nvSpPr>
        <p:spPr bwMode="auto">
          <a:xfrm>
            <a:off x="468313" y="6329363"/>
            <a:ext cx="5141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/>
              <a:t>Fuente: MINAM – </a:t>
            </a:r>
            <a:r>
              <a:rPr lang="es-PE" altLang="es-PE">
                <a:hlinkClick r:id="rId3"/>
              </a:rPr>
              <a:t>www.minam.gob.pe</a:t>
            </a:r>
            <a:r>
              <a:rPr lang="es-PE" altLang="es-PE"/>
              <a:t>  (mayo 2014)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E_marzo_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8951913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2 Rectángulo"/>
          <p:cNvSpPr>
            <a:spLocks noChangeArrowheads="1"/>
          </p:cNvSpPr>
          <p:nvPr/>
        </p:nvSpPr>
        <p:spPr bwMode="auto">
          <a:xfrm>
            <a:off x="468313" y="6329363"/>
            <a:ext cx="5141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/>
              <a:t>Fuente: MINAM – </a:t>
            </a:r>
            <a:r>
              <a:rPr lang="es-PE" altLang="es-PE">
                <a:hlinkClick r:id="rId3"/>
              </a:rPr>
              <a:t>www.minam.gob.pe</a:t>
            </a:r>
            <a:r>
              <a:rPr lang="es-PE" altLang="es-PE"/>
              <a:t>  (mayo 2014)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1">
              <a:lumMod val="75000"/>
            </a:schemeClr>
          </a:solidFill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s-PE" sz="3200" b="1" dirty="0" smtClean="0">
                <a:solidFill>
                  <a:schemeClr val="bg1"/>
                </a:solidFill>
              </a:rPr>
              <a:t>Talleres de Construcción Participativa delos Sub Modelos y la Propuesta de ZEE</a:t>
            </a:r>
            <a:endParaRPr lang="es-PE" sz="3200" b="1" dirty="0">
              <a:solidFill>
                <a:schemeClr val="bg1"/>
              </a:solidFill>
            </a:endParaRPr>
          </a:p>
        </p:txBody>
      </p:sp>
      <p:pic>
        <p:nvPicPr>
          <p:cNvPr id="9221" name="Picture 5" descr="F:\Resumen sub modelos\Bioecológico\DSC00056.JPG"/>
          <p:cNvPicPr>
            <a:picLocks noChangeAspect="1" noChangeArrowheads="1"/>
          </p:cNvPicPr>
          <p:nvPr/>
        </p:nvPicPr>
        <p:blipFill rotWithShape="1">
          <a:blip r:embed="rId2" cstate="screen"/>
          <a:srcRect t="10407"/>
          <a:stretch/>
        </p:blipFill>
        <p:spPr bwMode="auto">
          <a:xfrm>
            <a:off x="470641" y="4036740"/>
            <a:ext cx="4095750" cy="2752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2226" t="21484" r="29687" b="8203"/>
          <a:stretch>
            <a:fillRect/>
          </a:stretch>
        </p:blipFill>
        <p:spPr bwMode="auto">
          <a:xfrm>
            <a:off x="4714876" y="1214422"/>
            <a:ext cx="3714776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/>
          <a:stretch>
            <a:fillRect/>
          </a:stretch>
        </p:blipFill>
        <p:spPr bwMode="auto">
          <a:xfrm>
            <a:off x="250825" y="1222375"/>
            <a:ext cx="2020888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5" t="11150" r="38635" b="15475"/>
          <a:stretch>
            <a:fillRect/>
          </a:stretch>
        </p:blipFill>
        <p:spPr bwMode="auto">
          <a:xfrm>
            <a:off x="2627313" y="1222375"/>
            <a:ext cx="158432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Llamada con línea 1"/>
          <p:cNvSpPr/>
          <p:nvPr/>
        </p:nvSpPr>
        <p:spPr>
          <a:xfrm>
            <a:off x="6829425" y="4800600"/>
            <a:ext cx="2268538" cy="1987550"/>
          </a:xfrm>
          <a:prstGeom prst="borderCallout1">
            <a:avLst>
              <a:gd name="adj1" fmla="val 56829"/>
              <a:gd name="adj2" fmla="val -2952"/>
              <a:gd name="adj3" fmla="val 44724"/>
              <a:gd name="adj4" fmla="val -454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2800" b="1" dirty="0">
                <a:solidFill>
                  <a:schemeClr val="tx1"/>
                </a:solidFill>
              </a:rPr>
              <a:t>Se pasó del ¿Qué hacer? a ¿Cómo hacerlo?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3 CuadroTexto"/>
          <p:cNvSpPr txBox="1">
            <a:spLocks noChangeArrowheads="1"/>
          </p:cNvSpPr>
          <p:nvPr/>
        </p:nvSpPr>
        <p:spPr bwMode="auto">
          <a:xfrm>
            <a:off x="6178550" y="1919288"/>
            <a:ext cx="27066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PE" sz="2000" b="1"/>
              <a:t>MINAM Declara viable la ZEE Cajamarca y el Consejo Regional aprueba la Ordenanza Regional Nº 034-2011-GR.CAJ – CR  a fines del 2011</a:t>
            </a:r>
          </a:p>
        </p:txBody>
      </p:sp>
      <p:sp>
        <p:nvSpPr>
          <p:cNvPr id="4" name="AutoShape 154"/>
          <p:cNvSpPr>
            <a:spLocks noChangeArrowheads="1"/>
          </p:cNvSpPr>
          <p:nvPr/>
        </p:nvSpPr>
        <p:spPr bwMode="auto">
          <a:xfrm>
            <a:off x="323528" y="116632"/>
            <a:ext cx="8708514" cy="86409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_tradnl" sz="2400" b="1" dirty="0"/>
              <a:t>APROBACION DE LA ACTUALIZACION DE LA ZEE </a:t>
            </a: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0" t="18250" r="13049" b="11365"/>
          <a:stretch>
            <a:fillRect/>
          </a:stretch>
        </p:blipFill>
        <p:spPr bwMode="auto">
          <a:xfrm>
            <a:off x="15875" y="1044575"/>
            <a:ext cx="616267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G:\Aprobo ZEE -OT.jpg"/>
          <p:cNvPicPr>
            <a:picLocks noChangeAspect="1" noChangeArrowheads="1"/>
          </p:cNvPicPr>
          <p:nvPr/>
        </p:nvPicPr>
        <p:blipFill rotWithShape="1">
          <a:blip r:embed="rId3" cstate="print"/>
          <a:srcRect r="12035"/>
          <a:stretch/>
        </p:blipFill>
        <p:spPr bwMode="auto">
          <a:xfrm>
            <a:off x="4677785" y="4293095"/>
            <a:ext cx="4151217" cy="2673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Elipse"/>
          <p:cNvSpPr/>
          <p:nvPr/>
        </p:nvSpPr>
        <p:spPr>
          <a:xfrm>
            <a:off x="0" y="1700213"/>
            <a:ext cx="3203575" cy="2016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1613</Words>
  <Application>Microsoft Office PowerPoint</Application>
  <PresentationFormat>Presentación en pantalla (4:3)</PresentationFormat>
  <Paragraphs>261</Paragraphs>
  <Slides>29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Calibri</vt:lpstr>
      <vt:lpstr>Arial</vt:lpstr>
      <vt:lpstr>Times New Roman</vt:lpstr>
      <vt:lpstr>Wingdings</vt:lpstr>
      <vt:lpstr>Candara</vt:lpstr>
      <vt:lpstr>Arial Unicode MS</vt:lpstr>
      <vt:lpstr>DejaVu Sans</vt:lpstr>
      <vt:lpstr>Tema de Office</vt:lpstr>
      <vt:lpstr>Hoja de cálculo de Microsoft Excel 97-2003</vt:lpstr>
      <vt:lpstr>Presentación de PowerPoint</vt:lpstr>
      <vt:lpstr>Instrumentos para el  Ordenamiento Territorial</vt:lpstr>
      <vt:lpstr>Presentación de PowerPoint</vt:lpstr>
      <vt:lpstr>ESTUDIOS REQUERIDOS PARA EL OT</vt:lpstr>
      <vt:lpstr>Presentación de PowerPoint</vt:lpstr>
      <vt:lpstr>Presentación de PowerPoint</vt:lpstr>
      <vt:lpstr>Presentación de PowerPoint</vt:lpstr>
      <vt:lpstr>Talleres de Construcción Participativa delos Sub Modelos y la Propuesta de ZEE</vt:lpstr>
      <vt:lpstr>Presentación de PowerPoint</vt:lpstr>
      <vt:lpstr>Presentación de PowerPoint</vt:lpstr>
      <vt:lpstr>Aplicación de la ZEE</vt:lpstr>
      <vt:lpstr>Presentación de PowerPoint</vt:lpstr>
      <vt:lpstr>Estudios Especializados remitidos para opinión favorable del MINAM</vt:lpstr>
      <vt:lpstr>Reuniones por Sub Comisiones para cada uno de los Estudios Especializados</vt:lpstr>
      <vt:lpstr> Cajamarca Región Rural: Indicadores  Económicos</vt:lpstr>
      <vt:lpstr>Presentación de PowerPoint</vt:lpstr>
      <vt:lpstr>Presentación de PowerPoint</vt:lpstr>
      <vt:lpstr>DISTRIBUCION DE LOS CENTROS POBLADOS EN CAJAMARCA</vt:lpstr>
      <vt:lpstr>Evaluación del Riesgo de Desastres y vulnerabilidad al Cambio Climático</vt:lpstr>
      <vt:lpstr>Evaluación del Riesgo de Desastres y vulnerabilidad al Cambio Climático</vt:lpstr>
      <vt:lpstr>Presentación de PowerPoint</vt:lpstr>
      <vt:lpstr>Presentación de PowerPoint</vt:lpstr>
      <vt:lpstr>Presentación de PowerPoint</vt:lpstr>
      <vt:lpstr>Presentación de PowerPoint</vt:lpstr>
      <vt:lpstr>Remisión de EE al MINAM</vt:lpstr>
      <vt:lpstr>Resultados a la fecha</vt:lpstr>
      <vt:lpstr>Reiterativos y respuesta sobre un EE</vt:lpstr>
      <vt:lpstr>Agenda del MINAM en OT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Mariano Chavez Vasquez</dc:creator>
  <cp:lastModifiedBy>HP-GPC</cp:lastModifiedBy>
  <cp:revision>160</cp:revision>
  <cp:lastPrinted>2013-12-19T05:36:43Z</cp:lastPrinted>
  <dcterms:created xsi:type="dcterms:W3CDTF">2013-12-18T21:22:40Z</dcterms:created>
  <dcterms:modified xsi:type="dcterms:W3CDTF">2015-12-15T16:46:43Z</dcterms:modified>
</cp:coreProperties>
</file>