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sldIdLst>
    <p:sldId id="265" r:id="rId2"/>
    <p:sldId id="453" r:id="rId3"/>
    <p:sldId id="491" r:id="rId4"/>
    <p:sldId id="494" r:id="rId5"/>
    <p:sldId id="495" r:id="rId6"/>
    <p:sldId id="323" r:id="rId7"/>
    <p:sldId id="496" r:id="rId8"/>
    <p:sldId id="497" r:id="rId9"/>
    <p:sldId id="498" r:id="rId10"/>
    <p:sldId id="499" r:id="rId11"/>
    <p:sldId id="324" r:id="rId12"/>
    <p:sldId id="500" r:id="rId13"/>
    <p:sldId id="501" r:id="rId14"/>
    <p:sldId id="502" r:id="rId15"/>
    <p:sldId id="507" r:id="rId16"/>
    <p:sldId id="504" r:id="rId17"/>
    <p:sldId id="508" r:id="rId18"/>
    <p:sldId id="509" r:id="rId19"/>
    <p:sldId id="510" r:id="rId20"/>
    <p:sldId id="511" r:id="rId21"/>
    <p:sldId id="512" r:id="rId22"/>
    <p:sldId id="517" r:id="rId23"/>
    <p:sldId id="518" r:id="rId24"/>
    <p:sldId id="519" r:id="rId25"/>
    <p:sldId id="520" r:id="rId26"/>
    <p:sldId id="521" r:id="rId27"/>
    <p:sldId id="516" r:id="rId28"/>
    <p:sldId id="522" r:id="rId29"/>
    <p:sldId id="523" r:id="rId30"/>
    <p:sldId id="524" r:id="rId31"/>
    <p:sldId id="531" r:id="rId32"/>
    <p:sldId id="525" r:id="rId33"/>
    <p:sldId id="526" r:id="rId34"/>
    <p:sldId id="530" r:id="rId35"/>
    <p:sldId id="532" r:id="rId36"/>
    <p:sldId id="533" r:id="rId37"/>
    <p:sldId id="534" r:id="rId38"/>
    <p:sldId id="535" r:id="rId39"/>
    <p:sldId id="539" r:id="rId40"/>
    <p:sldId id="536" r:id="rId41"/>
    <p:sldId id="537" r:id="rId42"/>
    <p:sldId id="538" r:id="rId43"/>
    <p:sldId id="547" r:id="rId44"/>
    <p:sldId id="540" r:id="rId45"/>
    <p:sldId id="541" r:id="rId46"/>
    <p:sldId id="548" r:id="rId47"/>
    <p:sldId id="549" r:id="rId48"/>
    <p:sldId id="542" r:id="rId49"/>
    <p:sldId id="546" r:id="rId50"/>
    <p:sldId id="550" r:id="rId51"/>
    <p:sldId id="551" r:id="rId52"/>
    <p:sldId id="552" r:id="rId53"/>
    <p:sldId id="557" r:id="rId54"/>
    <p:sldId id="558" r:id="rId55"/>
    <p:sldId id="559" r:id="rId56"/>
    <p:sldId id="560" r:id="rId57"/>
    <p:sldId id="561" r:id="rId58"/>
    <p:sldId id="556" r:id="rId59"/>
    <p:sldId id="562" r:id="rId60"/>
    <p:sldId id="563" r:id="rId61"/>
    <p:sldId id="564" r:id="rId62"/>
    <p:sldId id="571" r:id="rId63"/>
    <p:sldId id="572" r:id="rId64"/>
    <p:sldId id="565" r:id="rId65"/>
    <p:sldId id="570" r:id="rId66"/>
    <p:sldId id="573" r:id="rId67"/>
    <p:sldId id="574" r:id="rId68"/>
    <p:sldId id="575" r:id="rId69"/>
    <p:sldId id="267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0" autoAdjust="0"/>
    <p:restoredTop sz="94660"/>
  </p:normalViewPr>
  <p:slideViewPr>
    <p:cSldViewPr snapToGrid="0">
      <p:cViewPr>
        <p:scale>
          <a:sx n="86" d="100"/>
          <a:sy n="86" d="100"/>
        </p:scale>
        <p:origin x="-10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0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D_12\Desktop\ATIK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4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984985" y="4105493"/>
            <a:ext cx="5646821" cy="1143000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pic>
        <p:nvPicPr>
          <p:cNvPr id="2050" name="Picture 2" descr="C:\Users\MOD_12\Desktop\ATIK (4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2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D_12\Desktop\ATIK (3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0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57AE-F0D4-4980-8567-B3ECFF955B89}" type="datetimeFigureOut">
              <a:rPr lang="es-PE" smtClean="0"/>
              <a:t>03/06/2019</a:t>
            </a:fld>
            <a:endParaRPr lang="es-PE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91D3-6D22-41C6-81E9-CEF28C9F7DA4}" type="slidenum">
              <a:rPr lang="es-PE" smtClean="0"/>
              <a:t>‹Nº›</a:t>
            </a:fld>
            <a:endParaRPr lang="es-PE"/>
          </a:p>
        </p:txBody>
      </p:sp>
      <p:pic>
        <p:nvPicPr>
          <p:cNvPr id="5122" name="Picture 2" descr="C:\Users\MOD_12\Desktop\ATIK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6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ABD57AE-F0D4-4980-8567-B3ECFF955B89}" type="datetimeFigureOut">
              <a:rPr lang="es-PE" smtClean="0"/>
              <a:t>03/06/2019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56991D3-6D22-41C6-81E9-CEF28C9F7D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51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D_12\Desktop\ATIK (5)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6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4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park.adobe.com/sp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9jJ-9k4C3Q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JcOOawv8Aq8" TargetMode="External"/><Relationship Id="rId4" Type="http://schemas.openxmlformats.org/officeDocument/2006/relationships/hyperlink" Target="https://sourceforge.net/projects/audacity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bycmfeduchi.com/como-emitir-en-directo-obs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bsproject.com/es/download" TargetMode="External"/><Relationship Id="rId4" Type="http://schemas.openxmlformats.org/officeDocument/2006/relationships/hyperlink" Target="https://sourceforge.net/projects/audacity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audacity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xataka.com/basics/como-subir-video-igtv" TargetMode="External"/><Relationship Id="rId4" Type="http://schemas.openxmlformats.org/officeDocument/2006/relationships/hyperlink" Target="https://www.xataka.com/basics/como-crear-cuenta-igtv-nueva-app-videos-verticales-instagram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k.com/intl/es-pe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tylealcuadrado.com/herramientas-para-webinars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rello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hootsuite.com/es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buffer.com/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bit.ly/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tweetdeck.twitter.com/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tweetreach.com/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likealyzer.com/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mailchimp.com/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s.sendinblue.com/" TargetMode="Externa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hubspot.es/products/marketing" TargetMode="Externa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zoho.com/es-xl/crm/" TargetMode="Externa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nfogram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18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Adobe </a:t>
            </a:r>
            <a:r>
              <a:rPr lang="es-PE" sz="2500" dirty="0" err="1">
                <a:solidFill>
                  <a:srgbClr val="C00000"/>
                </a:solidFill>
              </a:rPr>
              <a:t>Spark</a:t>
            </a:r>
            <a:endParaRPr lang="es-PE" sz="25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66F1F11A-0C1C-4005-AF44-AFB9A67058D8}"/>
              </a:ext>
            </a:extLst>
          </p:cNvPr>
          <p:cNvSpPr txBox="1">
            <a:spLocks/>
          </p:cNvSpPr>
          <p:nvPr/>
        </p:nvSpPr>
        <p:spPr>
          <a:xfrm>
            <a:off x="6096000" y="1461038"/>
            <a:ext cx="3808312" cy="17499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fremium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de Adobe que permite crear gráficos, videos y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websites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de manera sencilla y rápida.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025F2FAA-EC92-4596-9E5E-B8789CD80986}"/>
              </a:ext>
            </a:extLst>
          </p:cNvPr>
          <p:cNvSpPr txBox="1">
            <a:spLocks/>
          </p:cNvSpPr>
          <p:nvPr/>
        </p:nvSpPr>
        <p:spPr>
          <a:xfrm>
            <a:off x="6096000" y="3211005"/>
            <a:ext cx="3808312" cy="236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descargar imágenes en calidad estándar.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Tiene un buscador de imágenes gratuitas para tus proyectos.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La versión gratuita ofrece múltiples posibilidades, solo te obligan a utilizar el logo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Spark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endParaRPr lang="es-PE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2029ACEE-0C79-489E-990A-0B780E7DFFA4}"/>
              </a:ext>
            </a:extLst>
          </p:cNvPr>
          <p:cNvSpPr txBox="1">
            <a:spLocks/>
          </p:cNvSpPr>
          <p:nvPr/>
        </p:nvSpPr>
        <p:spPr>
          <a:xfrm>
            <a:off x="1138687" y="4973104"/>
            <a:ext cx="4002656" cy="599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es-PE" sz="2400" b="1" dirty="0">
                <a:hlinkClick r:id="rId2"/>
              </a:rPr>
              <a:t>https://spark.adobe.com/sp/</a:t>
            </a: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8" descr="Resultado de imagen para Adobe Spark">
            <a:extLst>
              <a:ext uri="{FF2B5EF4-FFF2-40B4-BE49-F238E27FC236}">
                <a16:creationId xmlns:a16="http://schemas.microsoft.com/office/drawing/2014/main" xmlns="" id="{42D4BF6E-B37A-4B51-9F4B-D69C25D0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7367"/>
            <a:ext cx="4451230" cy="297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2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286540" y="1797469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Crea un anuncio de evento para tu </a:t>
            </a:r>
            <a:r>
              <a:rPr lang="es-PE" sz="2400" dirty="0" err="1">
                <a:solidFill>
                  <a:schemeClr val="accent5">
                    <a:lumMod val="50000"/>
                  </a:schemeClr>
                </a:solidFill>
              </a:rPr>
              <a:t>fanpage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utilizando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Canva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e imágenes de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Freepik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Crea un saludo por el Día del Padre utilizando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Adobe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Spark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8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82970" y="4328161"/>
            <a:ext cx="4430710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Apps para la Edición de Fotografías</a:t>
            </a:r>
          </a:p>
        </p:txBody>
      </p:sp>
    </p:spTree>
    <p:extLst>
      <p:ext uri="{BB962C8B-B14F-4D97-AF65-F5344CB8AC3E}">
        <p14:creationId xmlns:p14="http://schemas.microsoft.com/office/powerpoint/2010/main" val="383309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13314" name="Picture 2" descr="Resultado de imagen para snapseed">
            <a:extLst>
              <a:ext uri="{FF2B5EF4-FFF2-40B4-BE49-F238E27FC236}">
                <a16:creationId xmlns:a16="http://schemas.microsoft.com/office/drawing/2014/main" xmlns="" id="{39A7623B-8616-46D6-9355-5166D86E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8" y="1341728"/>
            <a:ext cx="2927630" cy="228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vsco">
            <a:extLst>
              <a:ext uri="{FF2B5EF4-FFF2-40B4-BE49-F238E27FC236}">
                <a16:creationId xmlns:a16="http://schemas.microsoft.com/office/drawing/2014/main" xmlns="" id="{D3F4BF11-C920-482A-8C21-9C989768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51" y="1429739"/>
            <a:ext cx="4023360" cy="211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prisma photo editor App">
            <a:extLst>
              <a:ext uri="{FF2B5EF4-FFF2-40B4-BE49-F238E27FC236}">
                <a16:creationId xmlns:a16="http://schemas.microsoft.com/office/drawing/2014/main" xmlns="" id="{AD7C2336-52C3-4EEA-A106-85E19990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8" y="3890194"/>
            <a:ext cx="3779520" cy="251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sultado de imagen para Photoshop Express">
            <a:extLst>
              <a:ext uri="{FF2B5EF4-FFF2-40B4-BE49-F238E27FC236}">
                <a16:creationId xmlns:a16="http://schemas.microsoft.com/office/drawing/2014/main" xmlns="" id="{067C157A-DF92-4014-9E69-52394E2F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11" y="3921155"/>
            <a:ext cx="2621280" cy="26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Resultado de imagen para lightroom express android">
            <a:extLst>
              <a:ext uri="{FF2B5EF4-FFF2-40B4-BE49-F238E27FC236}">
                <a16:creationId xmlns:a16="http://schemas.microsoft.com/office/drawing/2014/main" xmlns="" id="{0AA578F7-8B44-4A45-8A13-5734242F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44" y="2387600"/>
            <a:ext cx="2484828" cy="248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6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Snapseed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Snapseed es una aplicación que te permite editar tus fotos de manera casi profesional. 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Disponible para iOS y Android.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31448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hacer ajustes de luz, saturación, color, contraste, y mucho más.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La curva de aprendizaje es más alta que con otras aplicaciones.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La versión de iOS cuenta con algunas opciones adicionales muy potentes.</a:t>
            </a:r>
          </a:p>
        </p:txBody>
      </p:sp>
      <p:pic>
        <p:nvPicPr>
          <p:cNvPr id="10" name="Picture 2" descr="Resultado de imagen para snapseed">
            <a:extLst>
              <a:ext uri="{FF2B5EF4-FFF2-40B4-BE49-F238E27FC236}">
                <a16:creationId xmlns:a16="http://schemas.microsoft.com/office/drawing/2014/main" xmlns="" id="{0D02125C-CB80-4DB2-8ABB-32786FA6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20" y="1510818"/>
            <a:ext cx="4023540" cy="314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3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VSCO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de filtros para iOS y Android. 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Está menos orientada al retoque que Snapseed.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31448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aplicar filtros de manera limitada a las fotos (desenfoques, colores y saturación).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Las funcionalidades extra se pueden adquirir mediante tarjeta de crédito.</a:t>
            </a:r>
          </a:p>
        </p:txBody>
      </p:sp>
      <p:pic>
        <p:nvPicPr>
          <p:cNvPr id="6" name="Picture 4" descr="Resultado de imagen para vsco">
            <a:extLst>
              <a:ext uri="{FF2B5EF4-FFF2-40B4-BE49-F238E27FC236}">
                <a16:creationId xmlns:a16="http://schemas.microsoft.com/office/drawing/2014/main" xmlns="" id="{99199A67-20E0-43E9-A5E5-15147777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9" y="2216014"/>
            <a:ext cx="4487592" cy="235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Prisma</a:t>
            </a:r>
            <a:endParaRPr lang="es-PE" sz="25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66F1F11A-0C1C-4005-AF44-AFB9A67058D8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7499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para delineado de imágenes (convierte las fotografías en “dibujos a mano”).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025F2FAA-EC92-4596-9E5E-B8789CD80986}"/>
              </a:ext>
            </a:extLst>
          </p:cNvPr>
          <p:cNvSpPr txBox="1">
            <a:spLocks/>
          </p:cNvSpPr>
          <p:nvPr/>
        </p:nvSpPr>
        <p:spPr>
          <a:xfrm>
            <a:off x="6096000" y="3063318"/>
            <a:ext cx="3808312" cy="236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No permite descargar la imagen al dispositivo, pero sí tiene la opción de compartir en redes sociales directamente.</a:t>
            </a:r>
          </a:p>
        </p:txBody>
      </p:sp>
      <p:pic>
        <p:nvPicPr>
          <p:cNvPr id="8" name="Picture 6" descr="Resultado de imagen para prisma photo editor App">
            <a:extLst>
              <a:ext uri="{FF2B5EF4-FFF2-40B4-BE49-F238E27FC236}">
                <a16:creationId xmlns:a16="http://schemas.microsoft.com/office/drawing/2014/main" xmlns="" id="{565745B9-39F2-4A2C-8F56-1FA57A47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0" y="1669234"/>
            <a:ext cx="4397261" cy="292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7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934433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Photoshop Express y </a:t>
            </a:r>
            <a:r>
              <a:rPr lang="es-PE" sz="2500" dirty="0" err="1">
                <a:solidFill>
                  <a:srgbClr val="C00000"/>
                </a:solidFill>
              </a:rPr>
              <a:t>Lightroom</a:t>
            </a:r>
            <a:r>
              <a:rPr lang="es-PE" sz="2500" dirty="0">
                <a:solidFill>
                  <a:srgbClr val="C00000"/>
                </a:solidFill>
              </a:rPr>
              <a:t> para móviles</a:t>
            </a:r>
            <a:endParaRPr lang="es-PE" sz="25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66F1F11A-0C1C-4005-AF44-AFB9A67058D8}"/>
              </a:ext>
            </a:extLst>
          </p:cNvPr>
          <p:cNvSpPr txBox="1">
            <a:spLocks/>
          </p:cNvSpPr>
          <p:nvPr/>
        </p:nvSpPr>
        <p:spPr>
          <a:xfrm>
            <a:off x="6096000" y="1510817"/>
            <a:ext cx="3808312" cy="4753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SON: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PS Express es la versión para móviles de Adobe Photoshop, ofrece opciones de corrección de saturación, contraste, brillo y defectos propios de la fotografía (como los ojos rojos). Recientemente añadió opciones que permiten añadir elementos a las imágenes.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Lightroom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para móviles permite corregir defectos en la imagen y optimizarla a nivel de luz, contraste, brillo y ruido visual. Ideal para fotografías que requieren optimización antes de su envío. </a:t>
            </a:r>
          </a:p>
        </p:txBody>
      </p:sp>
      <p:pic>
        <p:nvPicPr>
          <p:cNvPr id="6" name="Picture 8" descr="Resultado de imagen para Photoshop Express">
            <a:extLst>
              <a:ext uri="{FF2B5EF4-FFF2-40B4-BE49-F238E27FC236}">
                <a16:creationId xmlns:a16="http://schemas.microsoft.com/office/drawing/2014/main" xmlns="" id="{7BAA581D-D840-47EA-B236-42DCB7E1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5" y="3260785"/>
            <a:ext cx="2621280" cy="26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sultado de imagen para lightroom express android">
            <a:extLst>
              <a:ext uri="{FF2B5EF4-FFF2-40B4-BE49-F238E27FC236}">
                <a16:creationId xmlns:a16="http://schemas.microsoft.com/office/drawing/2014/main" xmlns="" id="{6D8CE2D2-AEC6-4407-B225-E5E9DF27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34" y="1611223"/>
            <a:ext cx="2484828" cy="248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9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286540" y="1797469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Toma una fotografía con tu smartphone a un compañero o tómate un </a:t>
            </a:r>
            <a:r>
              <a:rPr lang="es-PE" sz="2400" dirty="0" err="1">
                <a:solidFill>
                  <a:schemeClr val="accent5">
                    <a:lumMod val="50000"/>
                  </a:schemeClr>
                </a:solidFill>
              </a:rPr>
              <a:t>selfie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y modifica los parámetros con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Photoshop Express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Lightroom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Modifica un </a:t>
            </a:r>
            <a:r>
              <a:rPr lang="es-PE" sz="2400" dirty="0" err="1">
                <a:solidFill>
                  <a:schemeClr val="accent5">
                    <a:lumMod val="50000"/>
                  </a:schemeClr>
                </a:solidFill>
              </a:rPr>
              <a:t>selfie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o la foto de tu compañero o compañera con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snapseed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P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6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3959" y="4819866"/>
            <a:ext cx="4430710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Apps para la Edición de Video</a:t>
            </a:r>
          </a:p>
        </p:txBody>
      </p:sp>
    </p:spTree>
    <p:extLst>
      <p:ext uri="{BB962C8B-B14F-4D97-AF65-F5344CB8AC3E}">
        <p14:creationId xmlns:p14="http://schemas.microsoft.com/office/powerpoint/2010/main" val="88091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82970" y="4297757"/>
            <a:ext cx="5089278" cy="874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ERA DIGITAL: APPS PARA POTENCIAR </a:t>
            </a:r>
          </a:p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LAS COMUNICACIONES EN LAS </a:t>
            </a:r>
            <a:r>
              <a:rPr lang="es-PE" sz="2542" dirty="0" err="1">
                <a:solidFill>
                  <a:schemeClr val="accent2">
                    <a:lumMod val="75000"/>
                  </a:schemeClr>
                </a:solidFill>
              </a:rPr>
              <a:t>ONGs</a:t>
            </a:r>
            <a:endParaRPr lang="es-ES_tradnl" sz="2542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9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20482" name="Picture 2" descr="Imagen relacionada">
            <a:extLst>
              <a:ext uri="{FF2B5EF4-FFF2-40B4-BE49-F238E27FC236}">
                <a16:creationId xmlns:a16="http://schemas.microsoft.com/office/drawing/2014/main" xmlns="" id="{B2CDFB71-DD07-4E2C-8E45-54E69C721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r="21000"/>
          <a:stretch/>
        </p:blipFill>
        <p:spPr bwMode="auto">
          <a:xfrm>
            <a:off x="777471" y="1207770"/>
            <a:ext cx="2991889" cy="283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n relacionada">
            <a:extLst>
              <a:ext uri="{FF2B5EF4-FFF2-40B4-BE49-F238E27FC236}">
                <a16:creationId xmlns:a16="http://schemas.microsoft.com/office/drawing/2014/main" xmlns="" id="{A5473C3D-2ABC-4FE3-BDFA-BC13CA3A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74" y="1237314"/>
            <a:ext cx="28575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sultado de imagen para shotcut video editor logo">
            <a:extLst>
              <a:ext uri="{FF2B5EF4-FFF2-40B4-BE49-F238E27FC236}">
                <a16:creationId xmlns:a16="http://schemas.microsoft.com/office/drawing/2014/main" xmlns="" id="{BC9AFA62-B4EB-4BC6-B14A-D6B6531C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88" y="1328101"/>
            <a:ext cx="317182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Resultado de imagen para quik logo">
            <a:extLst>
              <a:ext uri="{FF2B5EF4-FFF2-40B4-BE49-F238E27FC236}">
                <a16:creationId xmlns:a16="http://schemas.microsoft.com/office/drawing/2014/main" xmlns="" id="{3601EDF3-689A-4F23-96A3-D9829C99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64" y="4128320"/>
            <a:ext cx="2364496" cy="23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Resultado de imagen para adobe premiere clip">
            <a:extLst>
              <a:ext uri="{FF2B5EF4-FFF2-40B4-BE49-F238E27FC236}">
                <a16:creationId xmlns:a16="http://schemas.microsoft.com/office/drawing/2014/main" xmlns="" id="{F779D98B-BD13-41DF-AE4F-1CD161E0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60" y="3882390"/>
            <a:ext cx="2839102" cy="283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Resultado de imagen para horizon android logo">
            <a:extLst>
              <a:ext uri="{FF2B5EF4-FFF2-40B4-BE49-F238E27FC236}">
                <a16:creationId xmlns:a16="http://schemas.microsoft.com/office/drawing/2014/main" xmlns="" id="{9CED7F6A-0F43-489F-84AB-49A5C232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62" y="4407906"/>
            <a:ext cx="3211052" cy="180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87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Blender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Blender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es un software libre para diseño y animación 3D, pero que también cuenta con características de edición de video.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31448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hacer transiciones, superponer videos y transiciones y añadir música a un video.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una herramienta muy completa, sin embargo, la curva de aprendizaje puede ser muy alta, por lo que se recomienda aprenderlo con paciencia.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también generar imágenes y videos en 3D.</a:t>
            </a:r>
          </a:p>
        </p:txBody>
      </p:sp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xmlns="" id="{E10FA43E-0BA8-4831-812D-AD2D4C72F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r="21000"/>
          <a:stretch/>
        </p:blipFill>
        <p:spPr bwMode="auto">
          <a:xfrm>
            <a:off x="1118062" y="1852595"/>
            <a:ext cx="2991889" cy="283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4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Blender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Lightworks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es un editor de video gratuito que permite cortar, unir videos, y aplicar efectos tales como texto y transiciones.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1800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trabajar por capas de video, audio y texto.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Si bien es más complejo que Adobe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Premiere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, es mucho más sencillo de manejar que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Blender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4" descr="Imagen relacionada">
            <a:extLst>
              <a:ext uri="{FF2B5EF4-FFF2-40B4-BE49-F238E27FC236}">
                <a16:creationId xmlns:a16="http://schemas.microsoft.com/office/drawing/2014/main" xmlns="" id="{A4734B74-9939-493E-91F5-36DB5F20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12" y="2091929"/>
            <a:ext cx="3729100" cy="313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56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Shotcut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Editor de código abierto y completamente gratuito para Windows.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1800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trabajar por capas de video, audio y texto.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mucho más intuitivo que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Blender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Lightworks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y ofrece más opciones de exportación (formatos y tamaños).</a:t>
            </a:r>
          </a:p>
        </p:txBody>
      </p:sp>
      <p:pic>
        <p:nvPicPr>
          <p:cNvPr id="6" name="Picture 6" descr="Resultado de imagen para shotcut video editor logo">
            <a:extLst>
              <a:ext uri="{FF2B5EF4-FFF2-40B4-BE49-F238E27FC236}">
                <a16:creationId xmlns:a16="http://schemas.microsoft.com/office/drawing/2014/main" xmlns="" id="{12CDC5BA-056C-4FBB-A958-2E1633C2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1" y="1883537"/>
            <a:ext cx="3774749" cy="277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9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Quik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Editor de video para dispositivos móviles.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el preferido de influenciadores y creadores de contenido.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5"/>
            <a:ext cx="3808312" cy="23867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Cuenta con plantillas predeterminadas muy dinámicas.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añadir audio a los videos.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Se pueden agregar títulos y textos.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Ideal para generar videos “cuadrados”.</a:t>
            </a:r>
          </a:p>
        </p:txBody>
      </p:sp>
      <p:pic>
        <p:nvPicPr>
          <p:cNvPr id="8" name="Picture 10" descr="Resultado de imagen para quik logo">
            <a:extLst>
              <a:ext uri="{FF2B5EF4-FFF2-40B4-BE49-F238E27FC236}">
                <a16:creationId xmlns:a16="http://schemas.microsoft.com/office/drawing/2014/main" xmlns="" id="{BFD48630-A254-4A0E-8354-BC7B54B4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23" y="1481200"/>
            <a:ext cx="3581892" cy="358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7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Adobe </a:t>
            </a:r>
            <a:r>
              <a:rPr lang="es-PE" sz="2500" dirty="0" err="1">
                <a:solidFill>
                  <a:srgbClr val="C00000"/>
                </a:solidFill>
              </a:rPr>
              <a:t>Premiere</a:t>
            </a:r>
            <a:r>
              <a:rPr lang="es-PE" sz="2500" dirty="0">
                <a:solidFill>
                  <a:srgbClr val="C00000"/>
                </a:solidFill>
              </a:rPr>
              <a:t> Clips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9304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Versión móvil del editor estrella de Adobe.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2763187"/>
            <a:ext cx="3808312" cy="23867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No ofrece muchas características avanzadas, pero es ideal para salir del paso en ediciones rápidas, ya que permite cortar y unir videos, o generar pequeños clips de manera automática.</a:t>
            </a:r>
          </a:p>
        </p:txBody>
      </p:sp>
      <p:pic>
        <p:nvPicPr>
          <p:cNvPr id="6" name="Picture 12" descr="Resultado de imagen para adobe premiere clip">
            <a:extLst>
              <a:ext uri="{FF2B5EF4-FFF2-40B4-BE49-F238E27FC236}">
                <a16:creationId xmlns:a16="http://schemas.microsoft.com/office/drawing/2014/main" xmlns="" id="{7FB6FC41-49F2-45E5-8904-DC887F42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30" y="1150378"/>
            <a:ext cx="3999592" cy="399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28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Horizon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9304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Simple. Una vez encendido previene que grabes videos en vertical.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2763187"/>
            <a:ext cx="3808312" cy="23867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Obliga al equipo a grabar en formato horizontal, previniendo que se grabe en vertical, algo especialmente importante en eventos protocolares u oficiales.</a:t>
            </a:r>
          </a:p>
        </p:txBody>
      </p:sp>
      <p:pic>
        <p:nvPicPr>
          <p:cNvPr id="8" name="Picture 14" descr="Resultado de imagen para horizon android logo">
            <a:extLst>
              <a:ext uri="{FF2B5EF4-FFF2-40B4-BE49-F238E27FC236}">
                <a16:creationId xmlns:a16="http://schemas.microsoft.com/office/drawing/2014/main" xmlns="" id="{BB5A08EC-1012-4A8E-90C2-7F688273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1788403"/>
            <a:ext cx="4146196" cy="233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73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286540" y="1797469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Graba a tu compañero o compañera más cercano contando una historia. Luego edítalo con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Quik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y genera un video dinámico de 30 segundos.</a:t>
            </a: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36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3959" y="4819866"/>
            <a:ext cx="4430710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Apps para la Edición de Audio</a:t>
            </a:r>
          </a:p>
        </p:txBody>
      </p:sp>
    </p:spTree>
    <p:extLst>
      <p:ext uri="{BB962C8B-B14F-4D97-AF65-F5344CB8AC3E}">
        <p14:creationId xmlns:p14="http://schemas.microsoft.com/office/powerpoint/2010/main" val="2732441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32770" name="Picture 2" descr="Resultado de imagen para audacity logo">
            <a:extLst>
              <a:ext uri="{FF2B5EF4-FFF2-40B4-BE49-F238E27FC236}">
                <a16:creationId xmlns:a16="http://schemas.microsoft.com/office/drawing/2014/main" xmlns="" id="{8FE03076-0381-4C6E-AA79-C132EA0D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09" y="1318911"/>
            <a:ext cx="2610052" cy="261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Resultado de imagen para Ocenaudio logo">
            <a:extLst>
              <a:ext uri="{FF2B5EF4-FFF2-40B4-BE49-F238E27FC236}">
                <a16:creationId xmlns:a16="http://schemas.microsoft.com/office/drawing/2014/main" xmlns="" id="{391A60D7-8F60-4A66-89B6-2D2F3ADA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16" y="1620141"/>
            <a:ext cx="47529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Resultado de imagen para MP3 Cutter Android">
            <a:extLst>
              <a:ext uri="{FF2B5EF4-FFF2-40B4-BE49-F238E27FC236}">
                <a16:creationId xmlns:a16="http://schemas.microsoft.com/office/drawing/2014/main" xmlns="" id="{D0AD3E17-9412-4048-9848-3328C7FA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21" y="4197287"/>
            <a:ext cx="3408540" cy="227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Resultado de imagen para Editor Musica android logo">
            <a:extLst>
              <a:ext uri="{FF2B5EF4-FFF2-40B4-BE49-F238E27FC236}">
                <a16:creationId xmlns:a16="http://schemas.microsoft.com/office/drawing/2014/main" xmlns="" id="{EEB1E722-65DB-4D99-B8F6-E4688FC2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16" y="3831240"/>
            <a:ext cx="3702584" cy="246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OBJETIVOS</a:t>
            </a:r>
            <a:endParaRPr lang="es-PE" sz="25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76CD37B-8DAA-4614-B3C1-41442885B1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0525" y="1728132"/>
            <a:ext cx="4203280" cy="466210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Conocer el universo de herramientas digitales (Apps o Programas) que nos permitirán generar contenidos de alto impacto visual de manera gratuita.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endParaRPr lang="es-PE" sz="17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Aprender el manejo de las herramientas más accesibles para cada actividad de Social Media.</a:t>
            </a:r>
          </a:p>
        </p:txBody>
      </p:sp>
    </p:spTree>
    <p:extLst>
      <p:ext uri="{BB962C8B-B14F-4D97-AF65-F5344CB8AC3E}">
        <p14:creationId xmlns:p14="http://schemas.microsoft.com/office/powerpoint/2010/main" val="2889486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Audacity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Software de edición de audio de código abierto. Es el equivalente gratuito al Adobe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Audition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mejorar audios, corregir ruidos, unir audio, grabar voz en OFF.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Tiene casi todas las funcionalidades que un editor de paga.</a:t>
            </a:r>
          </a:p>
        </p:txBody>
      </p:sp>
      <p:pic>
        <p:nvPicPr>
          <p:cNvPr id="8" name="Picture 2" descr="Resultado de imagen para audacity logo">
            <a:extLst>
              <a:ext uri="{FF2B5EF4-FFF2-40B4-BE49-F238E27FC236}">
                <a16:creationId xmlns:a16="http://schemas.microsoft.com/office/drawing/2014/main" xmlns="" id="{C0EAD403-E0AA-4479-9309-7C0B9D60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1699612"/>
            <a:ext cx="2610052" cy="261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42009" y="5592933"/>
            <a:ext cx="476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Tutorial: Cómo eliminar ruido con </a:t>
            </a:r>
            <a:r>
              <a:rPr lang="es-PE" b="1" dirty="0" err="1" smtClean="0"/>
              <a:t>Audacity</a:t>
            </a:r>
            <a:r>
              <a:rPr lang="es-PE" b="1" dirty="0" smtClean="0"/>
              <a:t>: </a:t>
            </a:r>
            <a:r>
              <a:rPr lang="es-PE" dirty="0" smtClean="0">
                <a:hlinkClick r:id="rId3"/>
              </a:rPr>
              <a:t>https</a:t>
            </a:r>
            <a:r>
              <a:rPr lang="es-PE" dirty="0">
                <a:hlinkClick r:id="rId3"/>
              </a:rPr>
              <a:t>://www.youtube.com/watch?v=T9jJ-9k4C3Q</a:t>
            </a:r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1642008" y="4629251"/>
            <a:ext cx="4198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Descargar </a:t>
            </a:r>
            <a:r>
              <a:rPr lang="es-PE" b="1" dirty="0" err="1" smtClean="0"/>
              <a:t>Audacity</a:t>
            </a:r>
            <a:r>
              <a:rPr lang="es-PE" b="1" dirty="0" smtClean="0"/>
              <a:t>: </a:t>
            </a:r>
            <a:endParaRPr lang="es-PE" b="1" dirty="0" smtClean="0">
              <a:hlinkClick r:id="rId4"/>
            </a:endParaRPr>
          </a:p>
          <a:p>
            <a:r>
              <a:rPr lang="es-PE" dirty="0" smtClean="0">
                <a:hlinkClick r:id="rId4"/>
              </a:rPr>
              <a:t>https</a:t>
            </a:r>
            <a:r>
              <a:rPr lang="es-PE" dirty="0">
                <a:hlinkClick r:id="rId4"/>
              </a:rPr>
              <a:t>://sourceforge.net/projects/audacity/</a:t>
            </a:r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6409678" y="5592933"/>
            <a:ext cx="372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Edición </a:t>
            </a:r>
            <a:r>
              <a:rPr lang="es-PE" b="1" dirty="0" err="1" smtClean="0"/>
              <a:t>multipista</a:t>
            </a:r>
            <a:r>
              <a:rPr lang="es-PE" b="1" dirty="0" smtClean="0"/>
              <a:t> en </a:t>
            </a:r>
            <a:r>
              <a:rPr lang="es-PE" b="1" dirty="0" err="1" smtClean="0"/>
              <a:t>Audacity</a:t>
            </a:r>
            <a:r>
              <a:rPr lang="es-PE" b="1" dirty="0" smtClean="0"/>
              <a:t>:</a:t>
            </a:r>
          </a:p>
          <a:p>
            <a:r>
              <a:rPr lang="es-PE" dirty="0">
                <a:hlinkClick r:id="rId5"/>
              </a:rPr>
              <a:t>https://www.youtube.com/watch?v=JcOOawv8Aq8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802628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Ocenaudio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 software de edición gratuito. Es el competidor directo de Audacity en lo que se refiere a edición de audio.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Similares a Audacity, aunque más básicas.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 programa ideal para personas con menos conocimiento técnico.</a:t>
            </a:r>
          </a:p>
        </p:txBody>
      </p:sp>
      <p:pic>
        <p:nvPicPr>
          <p:cNvPr id="6" name="Picture 4" descr="Resultado de imagen para Ocenaudio logo">
            <a:extLst>
              <a:ext uri="{FF2B5EF4-FFF2-40B4-BE49-F238E27FC236}">
                <a16:creationId xmlns:a16="http://schemas.microsoft.com/office/drawing/2014/main" xmlns="" id="{04CFE28B-EA4C-4869-B8D8-3A06A9D6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1" y="2088843"/>
            <a:ext cx="47529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1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MP3 </a:t>
            </a:r>
            <a:r>
              <a:rPr lang="es-PE" sz="2500" dirty="0" err="1">
                <a:solidFill>
                  <a:srgbClr val="C00000"/>
                </a:solidFill>
              </a:rPr>
              <a:t>Cutter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una App disponible en Android que permite cortar y unir pedazos de archivos MP3.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1800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Cortar y unir pistas de audio.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Intuitivo, uno de los más descargados de los últimos años en su rubro.</a:t>
            </a:r>
          </a:p>
        </p:txBody>
      </p:sp>
      <p:pic>
        <p:nvPicPr>
          <p:cNvPr id="6" name="Picture 6" descr="Resultado de imagen para MP3 Cutter Android">
            <a:extLst>
              <a:ext uri="{FF2B5EF4-FFF2-40B4-BE49-F238E27FC236}">
                <a16:creationId xmlns:a16="http://schemas.microsoft.com/office/drawing/2014/main" xmlns="" id="{35E95B4F-3D62-4D46-B27C-1B83341E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45" y="2075188"/>
            <a:ext cx="3408540" cy="227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44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Editor Musical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Editor para Android. Permite cortar y unir pistas de audio.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1800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uno de los más descargados, permite unir y cortar pistas.</a:t>
            </a:r>
          </a:p>
        </p:txBody>
      </p:sp>
      <p:pic>
        <p:nvPicPr>
          <p:cNvPr id="8" name="Picture 8" descr="Resultado de imagen para Editor Musica android logo">
            <a:extLst>
              <a:ext uri="{FF2B5EF4-FFF2-40B4-BE49-F238E27FC236}">
                <a16:creationId xmlns:a16="http://schemas.microsoft.com/office/drawing/2014/main" xmlns="" id="{29E1ACBE-5639-46AA-A555-B79B87F1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1510818"/>
            <a:ext cx="4307228" cy="287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12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286540" y="1797469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Graba tu voz, y genera un audio multipista en Audacity.</a:t>
            </a:r>
          </a:p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Prueba cortar un audio en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MP3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Cutter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20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3958" y="4819866"/>
            <a:ext cx="5749401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Aplicaciones para Difundir Videos en Vivo</a:t>
            </a:r>
          </a:p>
        </p:txBody>
      </p:sp>
    </p:spTree>
    <p:extLst>
      <p:ext uri="{BB962C8B-B14F-4D97-AF65-F5344CB8AC3E}">
        <p14:creationId xmlns:p14="http://schemas.microsoft.com/office/powerpoint/2010/main" val="241554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45058" name="Picture 2" descr="Resultado de imagen para Facebook Live">
            <a:extLst>
              <a:ext uri="{FF2B5EF4-FFF2-40B4-BE49-F238E27FC236}">
                <a16:creationId xmlns:a16="http://schemas.microsoft.com/office/drawing/2014/main" xmlns="" id="{FD016D67-1C8E-4ABD-B477-FA770697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34" y="1502439"/>
            <a:ext cx="3172452" cy="190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Resultado de imagen para Periscope">
            <a:extLst>
              <a:ext uri="{FF2B5EF4-FFF2-40B4-BE49-F238E27FC236}">
                <a16:creationId xmlns:a16="http://schemas.microsoft.com/office/drawing/2014/main" xmlns="" id="{AC1CB4AF-F5CB-480B-B70D-B8873F56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70" y="1319559"/>
            <a:ext cx="3470118" cy="195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Resultado de imagen para Youtube live">
            <a:extLst>
              <a:ext uri="{FF2B5EF4-FFF2-40B4-BE49-F238E27FC236}">
                <a16:creationId xmlns:a16="http://schemas.microsoft.com/office/drawing/2014/main" xmlns="" id="{8AACCC9A-B918-4E3A-8150-1EE2CEBF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3" y="3869164"/>
            <a:ext cx="3438704" cy="193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Imagen relacionada">
            <a:extLst>
              <a:ext uri="{FF2B5EF4-FFF2-40B4-BE49-F238E27FC236}">
                <a16:creationId xmlns:a16="http://schemas.microsoft.com/office/drawing/2014/main" xmlns="" id="{DB6B5B41-61AA-4232-B4C2-37C525C3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67" y="3869164"/>
            <a:ext cx="2644284" cy="264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Resultado de imagen para IGTV">
            <a:extLst>
              <a:ext uri="{FF2B5EF4-FFF2-40B4-BE49-F238E27FC236}">
                <a16:creationId xmlns:a16="http://schemas.microsoft.com/office/drawing/2014/main" xmlns="" id="{1EFCACA9-118B-4FE4-A292-BF5EC2C4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91" y="3646868"/>
            <a:ext cx="3980350" cy="24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67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Facebook Live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Sistema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streaming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de Facebook.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interacción, comentarios así como preguntas y respuestas en vivo.</a:t>
            </a:r>
          </a:p>
        </p:txBody>
      </p:sp>
      <p:pic>
        <p:nvPicPr>
          <p:cNvPr id="6" name="Picture 2" descr="Resultado de imagen para Facebook Live">
            <a:extLst>
              <a:ext uri="{FF2B5EF4-FFF2-40B4-BE49-F238E27FC236}">
                <a16:creationId xmlns:a16="http://schemas.microsoft.com/office/drawing/2014/main" xmlns="" id="{769A99C7-A85C-4B10-9570-71AEE451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8" y="1739177"/>
            <a:ext cx="4153624" cy="249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29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Periscope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el servicio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streaming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oficial de Twitter.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Si bien no genera la misma interacción que el FB Live, ha ido ganando terreno como espacio de difusión de programas de televisión (especialmente de actualidad y entrevistas).</a:t>
            </a:r>
          </a:p>
        </p:txBody>
      </p:sp>
      <p:pic>
        <p:nvPicPr>
          <p:cNvPr id="8" name="Picture 4" descr="Resultado de imagen para Periscope">
            <a:extLst>
              <a:ext uri="{FF2B5EF4-FFF2-40B4-BE49-F238E27FC236}">
                <a16:creationId xmlns:a16="http://schemas.microsoft.com/office/drawing/2014/main" xmlns="" id="{9EE1B3D9-0B97-4C5B-B3A5-59B416F0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3" y="1644769"/>
            <a:ext cx="4430533" cy="249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55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Periscope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el servicio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streaming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oficial de YouTube.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En su afán de no perder terreno con Facebook, YouTube ha actualizado su servicio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streaming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, facilitando su uso.</a:t>
            </a:r>
          </a:p>
        </p:txBody>
      </p:sp>
      <p:pic>
        <p:nvPicPr>
          <p:cNvPr id="6" name="Picture 6" descr="Resultado de imagen para Youtube live">
            <a:extLst>
              <a:ext uri="{FF2B5EF4-FFF2-40B4-BE49-F238E27FC236}">
                <a16:creationId xmlns:a16="http://schemas.microsoft.com/office/drawing/2014/main" xmlns="" id="{FF6A84AA-24A8-4572-834C-7F41398C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95" y="1961073"/>
            <a:ext cx="4153624" cy="233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82970" y="4747293"/>
            <a:ext cx="2133276" cy="483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¡EMPECEMOS!</a:t>
            </a:r>
            <a:endParaRPr lang="es-ES_tradnl" sz="2542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94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OBS Live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una aplicación de escritorio que permite retransmitir videos en vivo o grabados como si fueran en vivo en Facebook y Twitter.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1800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conexión con redes sociales.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generación de “falso vivo”.</a:t>
            </a:r>
          </a:p>
        </p:txBody>
      </p:sp>
      <p:pic>
        <p:nvPicPr>
          <p:cNvPr id="8" name="Picture 8" descr="Imagen relacionada">
            <a:extLst>
              <a:ext uri="{FF2B5EF4-FFF2-40B4-BE49-F238E27FC236}">
                <a16:creationId xmlns:a16="http://schemas.microsoft.com/office/drawing/2014/main" xmlns="" id="{D0112BFD-6B8B-4490-AE8C-636710CE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63" y="1508941"/>
            <a:ext cx="3497802" cy="349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19710" y="5252493"/>
            <a:ext cx="476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Tutorial: Cómo transmitir en vivo (falso vivo) con OBS en Facebook Live y YouTube:</a:t>
            </a:r>
          </a:p>
          <a:p>
            <a:r>
              <a:rPr lang="es-PE" dirty="0">
                <a:hlinkClick r:id="rId3"/>
              </a:rPr>
              <a:t>http://www.gabycmfeduchi.com/como-emitir-en-directo-obs/</a:t>
            </a:r>
            <a:endParaRPr lang="es-PE" b="1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867335" y="5299127"/>
            <a:ext cx="4352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Descargar OBS: </a:t>
            </a:r>
            <a:endParaRPr lang="es-PE" b="1" dirty="0" smtClean="0">
              <a:hlinkClick r:id="rId4"/>
            </a:endParaRPr>
          </a:p>
          <a:p>
            <a:r>
              <a:rPr lang="es-PE" dirty="0">
                <a:hlinkClick r:id="rId5"/>
              </a:rPr>
              <a:t>https://obsproject.com/es/download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1722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IGTV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una nueva función de Instagram que permite difundir videos de manera destacada.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1800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elegir un video de entre 30 segundos y 10 minutos y subirlo mediante la App IGTV.</a:t>
            </a:r>
          </a:p>
        </p:txBody>
      </p:sp>
      <p:pic>
        <p:nvPicPr>
          <p:cNvPr id="6" name="Picture 10" descr="Resultado de imagen para IGTV">
            <a:extLst>
              <a:ext uri="{FF2B5EF4-FFF2-40B4-BE49-F238E27FC236}">
                <a16:creationId xmlns:a16="http://schemas.microsoft.com/office/drawing/2014/main" xmlns="" id="{6C5503F4-FBD3-4BF8-8F37-6C66333B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72" y="1763397"/>
            <a:ext cx="4439688" cy="27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67335" y="4837488"/>
            <a:ext cx="4352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Crear una cuenta de </a:t>
            </a:r>
            <a:r>
              <a:rPr lang="es-PE" b="1" dirty="0" err="1" smtClean="0"/>
              <a:t>Instagram</a:t>
            </a:r>
            <a:r>
              <a:rPr lang="es-PE" b="1" dirty="0" smtClean="0"/>
              <a:t> TV: </a:t>
            </a:r>
            <a:endParaRPr lang="es-PE" b="1" dirty="0" smtClean="0">
              <a:hlinkClick r:id="rId3"/>
            </a:endParaRPr>
          </a:p>
          <a:p>
            <a:r>
              <a:rPr lang="es-PE" dirty="0">
                <a:hlinkClick r:id="rId4"/>
              </a:rPr>
              <a:t>https://www.xataka.com/basics/como-crear-cuenta-igtv-nueva-app-videos-verticales-instagram</a:t>
            </a:r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5823968" y="4837488"/>
            <a:ext cx="4352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Publicar un video en </a:t>
            </a:r>
            <a:r>
              <a:rPr lang="es-PE" b="1" dirty="0" err="1" smtClean="0"/>
              <a:t>Instagram</a:t>
            </a:r>
            <a:r>
              <a:rPr lang="es-PE" b="1" dirty="0" smtClean="0"/>
              <a:t> TV:</a:t>
            </a:r>
          </a:p>
          <a:p>
            <a:r>
              <a:rPr lang="es-PE" dirty="0">
                <a:hlinkClick r:id="rId5"/>
              </a:rPr>
              <a:t>https://www.xataka.com/basics/como-subir-video-igtv</a:t>
            </a:r>
            <a:endParaRPr lang="es-PE" b="1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72393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286540" y="1797469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Haz una transmisión en vivo desde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Facebook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o 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Periscope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Sube un video a IGTV.</a:t>
            </a: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26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3958" y="4819866"/>
            <a:ext cx="5749401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Apps de Organización y Charlas</a:t>
            </a:r>
          </a:p>
        </p:txBody>
      </p:sp>
    </p:spTree>
    <p:extLst>
      <p:ext uri="{BB962C8B-B14F-4D97-AF65-F5344CB8AC3E}">
        <p14:creationId xmlns:p14="http://schemas.microsoft.com/office/powerpoint/2010/main" val="3071598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56322" name="Picture 2" descr="Resultado de imagen para skype">
            <a:extLst>
              <a:ext uri="{FF2B5EF4-FFF2-40B4-BE49-F238E27FC236}">
                <a16:creationId xmlns:a16="http://schemas.microsoft.com/office/drawing/2014/main" xmlns="" id="{643DEF49-75FE-46C3-B6F8-5BC608FB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29" y="1236980"/>
            <a:ext cx="4347461" cy="228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Resultado de imagen para Slack logo">
            <a:extLst>
              <a:ext uri="{FF2B5EF4-FFF2-40B4-BE49-F238E27FC236}">
                <a16:creationId xmlns:a16="http://schemas.microsoft.com/office/drawing/2014/main" xmlns="" id="{84C2A563-3704-43F1-9C1D-833BD955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80" y="1236980"/>
            <a:ext cx="3929760" cy="228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Resultado de imagen para Webinar logo">
            <a:extLst>
              <a:ext uri="{FF2B5EF4-FFF2-40B4-BE49-F238E27FC236}">
                <a16:creationId xmlns:a16="http://schemas.microsoft.com/office/drawing/2014/main" xmlns="" id="{8249FBB1-B4D8-4E92-B556-030B5342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98" y="3700789"/>
            <a:ext cx="2865121" cy="286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Resultado de imagen para Trello logo">
            <a:extLst>
              <a:ext uri="{FF2B5EF4-FFF2-40B4-BE49-F238E27FC236}">
                <a16:creationId xmlns:a16="http://schemas.microsoft.com/office/drawing/2014/main" xmlns="" id="{FB295A4B-3CDD-4D84-84C0-4916AE5D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80" y="370841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05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Skype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una herramienta de comunicación virtual a través de chat y videollamada.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no solo comunicarse vía llamada, videollamada o chat, también permite establecer reuniones productivas compartiendo pantalla y documentos.</a:t>
            </a:r>
          </a:p>
        </p:txBody>
      </p:sp>
      <p:pic>
        <p:nvPicPr>
          <p:cNvPr id="8" name="Picture 2" descr="Resultado de imagen para skype">
            <a:extLst>
              <a:ext uri="{FF2B5EF4-FFF2-40B4-BE49-F238E27FC236}">
                <a16:creationId xmlns:a16="http://schemas.microsoft.com/office/drawing/2014/main" xmlns="" id="{49C1DF7F-38EE-4D68-802F-CC006585A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9" y="1510818"/>
            <a:ext cx="4958082" cy="260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28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Slack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una herramienta de coordinación interna para equipos de trabajo. Permite asignar tareas y seguirlas, asignando responsables para cada una.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Seguimiento de tareas.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Aplicación móvil.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Alertas.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Chat interno.</a:t>
            </a:r>
          </a:p>
        </p:txBody>
      </p:sp>
      <p:pic>
        <p:nvPicPr>
          <p:cNvPr id="6" name="Picture 4" descr="Resultado de imagen para Slack logo">
            <a:extLst>
              <a:ext uri="{FF2B5EF4-FFF2-40B4-BE49-F238E27FC236}">
                <a16:creationId xmlns:a16="http://schemas.microsoft.com/office/drawing/2014/main" xmlns="" id="{7DC35158-40B4-442C-8014-B7E18779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2" y="1835615"/>
            <a:ext cx="4449638" cy="258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26602" y="4789048"/>
            <a:ext cx="2898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hlinkClick r:id="rId3"/>
              </a:rPr>
              <a:t>https://slack.com/intl/es-pe/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2641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Webinar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de e-learning, que permite dictar clases o dar charlas a distancia, permitiendo una interacción fluida y eficiente entre ponente / docente y alumnos /audiencia.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Silenciamiento de usuarios.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Posibilidad de hacer preguntas “levantando la mano” de manera virtual.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Bien trabajada, es una poderosa herramienta de captación de leads.</a:t>
            </a:r>
          </a:p>
        </p:txBody>
      </p:sp>
      <p:pic>
        <p:nvPicPr>
          <p:cNvPr id="8" name="Picture 6" descr="Resultado de imagen para Webinar logo">
            <a:extLst>
              <a:ext uri="{FF2B5EF4-FFF2-40B4-BE49-F238E27FC236}">
                <a16:creationId xmlns:a16="http://schemas.microsoft.com/office/drawing/2014/main" xmlns="" id="{C7F5841C-0DDC-4552-9A3C-F982A6AE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0" y="1416056"/>
            <a:ext cx="3712179" cy="371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8886" y="5655076"/>
            <a:ext cx="6117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Las mejores herramientas para hacer </a:t>
            </a:r>
            <a:r>
              <a:rPr lang="es-PE" b="1" dirty="0" err="1" smtClean="0"/>
              <a:t>Webinars</a:t>
            </a:r>
            <a:r>
              <a:rPr lang="es-PE" b="1" dirty="0" smtClean="0"/>
              <a:t>:</a:t>
            </a:r>
          </a:p>
          <a:p>
            <a:r>
              <a:rPr lang="es-PE" dirty="0">
                <a:hlinkClick r:id="rId3"/>
              </a:rPr>
              <a:t>https://www.lifestylealcuadrado.com/herramientas-para-webinars/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423478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Trello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una herramienta de asignación y seguimiento de tareas.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mantener una comunicación fluida con tu equipo de trabajo.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27214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Una App pensada para el seguimiento de procesos y tareas.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ideal para equipos que necesitan seguimiento y estar al tanto del avance de las tareas mediante un sistema de tarjetas.</a:t>
            </a:r>
          </a:p>
        </p:txBody>
      </p:sp>
      <p:pic>
        <p:nvPicPr>
          <p:cNvPr id="6" name="Picture 8" descr="Resultado de imagen para Trello logo">
            <a:extLst>
              <a:ext uri="{FF2B5EF4-FFF2-40B4-BE49-F238E27FC236}">
                <a16:creationId xmlns:a16="http://schemas.microsoft.com/office/drawing/2014/main" xmlns="" id="{D5EA0967-BF4C-4485-A6DA-AA9F65AE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1510818"/>
            <a:ext cx="3871385" cy="387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86541" y="5809980"/>
            <a:ext cx="1954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hlinkClick r:id="rId3"/>
              </a:rPr>
              <a:t>https://trello.com/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22471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286540" y="1797469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Crea una cuenta en Trello y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genera dos tarjetas de tareas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Haz una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videollamada vía Skype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con tu compañero y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comparte tu pantalla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2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82970" y="4328161"/>
            <a:ext cx="4430710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Apps  para el Diseño  y</a:t>
            </a:r>
          </a:p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Edición de Piezas Gráficas</a:t>
            </a:r>
          </a:p>
        </p:txBody>
      </p:sp>
    </p:spTree>
    <p:extLst>
      <p:ext uri="{BB962C8B-B14F-4D97-AF65-F5344CB8AC3E}">
        <p14:creationId xmlns:p14="http://schemas.microsoft.com/office/powerpoint/2010/main" val="3427882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3957" y="4819866"/>
            <a:ext cx="7225861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Aplicaciones para la Gestión de las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3316816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62466" name="Picture 2" descr="Resultado de imagen para hootsuite">
            <a:extLst>
              <a:ext uri="{FF2B5EF4-FFF2-40B4-BE49-F238E27FC236}">
                <a16:creationId xmlns:a16="http://schemas.microsoft.com/office/drawing/2014/main" xmlns="" id="{7D1ADD57-205B-4D37-963B-CB0F69B0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7" y="1484503"/>
            <a:ext cx="2615438" cy="261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Imagen relacionada">
            <a:extLst>
              <a:ext uri="{FF2B5EF4-FFF2-40B4-BE49-F238E27FC236}">
                <a16:creationId xmlns:a16="http://schemas.microsoft.com/office/drawing/2014/main" xmlns="" id="{F2AFFBD0-6496-430B-866E-6EC97009B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74" y="1242441"/>
            <a:ext cx="4061358" cy="264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Resultado de imagen para bitly">
            <a:extLst>
              <a:ext uri="{FF2B5EF4-FFF2-40B4-BE49-F238E27FC236}">
                <a16:creationId xmlns:a16="http://schemas.microsoft.com/office/drawing/2014/main" xmlns="" id="{0C50206C-FF0F-4EEB-AC81-77270857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21" y="1050587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Resultado de imagen para Tweetdeck">
            <a:extLst>
              <a:ext uri="{FF2B5EF4-FFF2-40B4-BE49-F238E27FC236}">
                <a16:creationId xmlns:a16="http://schemas.microsoft.com/office/drawing/2014/main" xmlns="" id="{78EF3811-D6FD-42CA-B150-95D95B43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7" y="4507441"/>
            <a:ext cx="3994224" cy="1946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4" name="Picture 10" descr="Resultado de imagen para Tweetreach">
            <a:extLst>
              <a:ext uri="{FF2B5EF4-FFF2-40B4-BE49-F238E27FC236}">
                <a16:creationId xmlns:a16="http://schemas.microsoft.com/office/drawing/2014/main" xmlns="" id="{40902239-6B8D-4FC8-9B1B-CE1F0061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89" y="4238569"/>
            <a:ext cx="2286702" cy="228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 descr="Resultado de imagen para likealyzer">
            <a:extLst>
              <a:ext uri="{FF2B5EF4-FFF2-40B4-BE49-F238E27FC236}">
                <a16:creationId xmlns:a16="http://schemas.microsoft.com/office/drawing/2014/main" xmlns="" id="{E45C56D6-15A7-404F-8547-6AE83BD5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98" y="4507441"/>
            <a:ext cx="4253062" cy="216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10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Hootsuite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que permite manejar diferentes redes al mismo tiempo. Es una pionera en su campo y una de las preferidas por los CM de  todo el mundo.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45502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freemium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. Brinda acceso limitado a sus funciones.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programar y responder tuits desde su plataforma.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Además, permite el seguimiento de diferentes cuentas.</a:t>
            </a:r>
          </a:p>
        </p:txBody>
      </p:sp>
      <p:pic>
        <p:nvPicPr>
          <p:cNvPr id="6" name="Picture 2" descr="Resultado de imagen para hootsuite">
            <a:extLst>
              <a:ext uri="{FF2B5EF4-FFF2-40B4-BE49-F238E27FC236}">
                <a16:creationId xmlns:a16="http://schemas.microsoft.com/office/drawing/2014/main" xmlns="" id="{2E8CB969-10A7-4C22-A091-0649260F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1281"/>
            <a:ext cx="2615438" cy="261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7A756AC-C5CD-4901-8867-F0F14110C9AF}"/>
              </a:ext>
            </a:extLst>
          </p:cNvPr>
          <p:cNvSpPr/>
          <p:nvPr/>
        </p:nvSpPr>
        <p:spPr>
          <a:xfrm>
            <a:off x="1286540" y="5073134"/>
            <a:ext cx="283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hlinkClick r:id="rId3"/>
              </a:rPr>
              <a:t>https://hootsuite.com/es/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41202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Buffer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la competencia directa de Hootsuite.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2914624"/>
            <a:ext cx="4521200" cy="2615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muy intuitiva, con una interfaz más limpia que la de Hootsuite.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Tiene una versión libre que permite añadir hasta 3 redes. 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de las primeras que permite programar posts en Instagram (versión de paga)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5DBDF6E-5B36-4AD7-821D-AF9989F25FEA}"/>
              </a:ext>
            </a:extLst>
          </p:cNvPr>
          <p:cNvSpPr/>
          <p:nvPr/>
        </p:nvSpPr>
        <p:spPr>
          <a:xfrm>
            <a:off x="1390710" y="5073133"/>
            <a:ext cx="283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hlinkClick r:id="rId2"/>
              </a:rPr>
              <a:t>https://buffer.com</a:t>
            </a:r>
            <a:endParaRPr lang="es-PE" b="1" dirty="0"/>
          </a:p>
        </p:txBody>
      </p:sp>
      <p:pic>
        <p:nvPicPr>
          <p:cNvPr id="10" name="Picture 4" descr="Imagen relacionada">
            <a:extLst>
              <a:ext uri="{FF2B5EF4-FFF2-40B4-BE49-F238E27FC236}">
                <a16:creationId xmlns:a16="http://schemas.microsoft.com/office/drawing/2014/main" xmlns="" id="{45C96998-F890-4202-9449-7EA76A23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1" y="1740933"/>
            <a:ext cx="4061358" cy="264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Bitly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Acortador de enlaces.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2914624"/>
            <a:ext cx="3367177" cy="2615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no solo acortar y hacer más amigables los enlaces, sino que también podemos hacer seguimiento de los enlaces compartidos y ver cuántas personas hicieron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click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5DBDF6E-5B36-4AD7-821D-AF9989F25FEA}"/>
              </a:ext>
            </a:extLst>
          </p:cNvPr>
          <p:cNvSpPr/>
          <p:nvPr/>
        </p:nvSpPr>
        <p:spPr>
          <a:xfrm>
            <a:off x="1390710" y="5073133"/>
            <a:ext cx="283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hlinkClick r:id="rId2"/>
              </a:rPr>
              <a:t>www.bit.ly</a:t>
            </a:r>
            <a:r>
              <a:rPr lang="es-PE" b="1" dirty="0"/>
              <a:t> </a:t>
            </a:r>
          </a:p>
        </p:txBody>
      </p:sp>
      <p:pic>
        <p:nvPicPr>
          <p:cNvPr id="11" name="Picture 6" descr="Resultado de imagen para bitly">
            <a:extLst>
              <a:ext uri="{FF2B5EF4-FFF2-40B4-BE49-F238E27FC236}">
                <a16:creationId xmlns:a16="http://schemas.microsoft.com/office/drawing/2014/main" xmlns="" id="{7D31C1EF-E28D-4AD0-9AC2-C4B22CF9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800011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81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TweetDeck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3125" y="181053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Administrador de cuentas de Twitter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2914624"/>
            <a:ext cx="3367177" cy="2615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acceder a diferentes cuentas de Twitter desde un solo panel de administración.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responder mensajes directamente desde su plataforma.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5DBDF6E-5B36-4AD7-821D-AF9989F25FEA}"/>
              </a:ext>
            </a:extLst>
          </p:cNvPr>
          <p:cNvSpPr/>
          <p:nvPr/>
        </p:nvSpPr>
        <p:spPr>
          <a:xfrm>
            <a:off x="1447872" y="4650439"/>
            <a:ext cx="327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hlinkClick r:id="rId2"/>
              </a:rPr>
              <a:t>https://tweetdeck.twitter.com/</a:t>
            </a:r>
            <a:endParaRPr lang="es-PE" b="1" dirty="0"/>
          </a:p>
        </p:txBody>
      </p:sp>
      <p:pic>
        <p:nvPicPr>
          <p:cNvPr id="10" name="Picture 8" descr="Resultado de imagen para Tweetdeck">
            <a:extLst>
              <a:ext uri="{FF2B5EF4-FFF2-40B4-BE49-F238E27FC236}">
                <a16:creationId xmlns:a16="http://schemas.microsoft.com/office/drawing/2014/main" xmlns="" id="{F8E28DED-F9CC-47DB-8126-4BC7B5C0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7" y="2002471"/>
            <a:ext cx="4554693" cy="221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7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Tweetreach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9487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Seguimiento y medición de cuentas de Twitter y Hashtags.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2914624"/>
            <a:ext cx="3367177" cy="2615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una herramienta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semi-gratuita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que te permite hacer seguimiento de cuántas personas interactuaron con tus contenidos, perfiles o hashtag de Twitter (hasta 100 tuits de manera gratuita).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5DBDF6E-5B36-4AD7-821D-AF9989F25FEA}"/>
              </a:ext>
            </a:extLst>
          </p:cNvPr>
          <p:cNvSpPr/>
          <p:nvPr/>
        </p:nvSpPr>
        <p:spPr>
          <a:xfrm>
            <a:off x="1447872" y="4650439"/>
            <a:ext cx="327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hlinkClick r:id="rId2"/>
              </a:rPr>
              <a:t>https://tweetreach.com</a:t>
            </a:r>
            <a:endParaRPr lang="es-PE" b="1" dirty="0"/>
          </a:p>
        </p:txBody>
      </p:sp>
      <p:pic>
        <p:nvPicPr>
          <p:cNvPr id="11" name="Picture 10" descr="Resultado de imagen para Tweetreach">
            <a:extLst>
              <a:ext uri="{FF2B5EF4-FFF2-40B4-BE49-F238E27FC236}">
                <a16:creationId xmlns:a16="http://schemas.microsoft.com/office/drawing/2014/main" xmlns="" id="{4F1FE1BA-71E5-4A82-9113-1239BB6D2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11" y="1935641"/>
            <a:ext cx="2286702" cy="228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88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Tweetreach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9487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de análisis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Fanpages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2914624"/>
            <a:ext cx="3367177" cy="2615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Una poderosa herramienta que te permitirá medir la salud de tu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fanpage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, qué tan eficiente ha sido tu estrategia y cuál es el grado de compromiso de tu audiencia digital.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5DBDF6E-5B36-4AD7-821D-AF9989F25FEA}"/>
              </a:ext>
            </a:extLst>
          </p:cNvPr>
          <p:cNvSpPr/>
          <p:nvPr/>
        </p:nvSpPr>
        <p:spPr>
          <a:xfrm>
            <a:off x="1447872" y="4650439"/>
            <a:ext cx="327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hlinkClick r:id="rId2"/>
              </a:rPr>
              <a:t>https://likealyzer.com</a:t>
            </a:r>
            <a:endParaRPr lang="es-PE" b="1" dirty="0"/>
          </a:p>
        </p:txBody>
      </p:sp>
      <p:pic>
        <p:nvPicPr>
          <p:cNvPr id="10" name="Picture 12" descr="Resultado de imagen para likealyzer">
            <a:extLst>
              <a:ext uri="{FF2B5EF4-FFF2-40B4-BE49-F238E27FC236}">
                <a16:creationId xmlns:a16="http://schemas.microsoft.com/office/drawing/2014/main" xmlns="" id="{506462ED-65A6-49D5-B79C-32550D19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1" y="2061403"/>
            <a:ext cx="4253062" cy="216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96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188886" y="1797468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Crea una cuenta de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Tweedeck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Analiza tu </a:t>
            </a:r>
            <a:r>
              <a:rPr lang="es-PE" sz="2400" dirty="0" err="1">
                <a:solidFill>
                  <a:schemeClr val="accent5">
                    <a:lumMod val="50000"/>
                  </a:schemeClr>
                </a:solidFill>
              </a:rPr>
              <a:t>fanpage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con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Likealizer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 e identifica oportunidades de mejora.</a:t>
            </a:r>
            <a:endParaRPr lang="es-P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3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3957" y="4819866"/>
            <a:ext cx="5952603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Apps para el Envío de Mensajes Masivos</a:t>
            </a:r>
          </a:p>
        </p:txBody>
      </p:sp>
    </p:spTree>
    <p:extLst>
      <p:ext uri="{BB962C8B-B14F-4D97-AF65-F5344CB8AC3E}">
        <p14:creationId xmlns:p14="http://schemas.microsoft.com/office/powerpoint/2010/main" val="18966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2050" name="Picture 2" descr="Resultado de imagen para canva">
            <a:extLst>
              <a:ext uri="{FF2B5EF4-FFF2-40B4-BE49-F238E27FC236}">
                <a16:creationId xmlns:a16="http://schemas.microsoft.com/office/drawing/2014/main" xmlns="" id="{DC0650D2-4D40-4B1F-BBA3-90888D447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r="20675"/>
          <a:stretch/>
        </p:blipFill>
        <p:spPr bwMode="auto">
          <a:xfrm>
            <a:off x="2204720" y="1294079"/>
            <a:ext cx="2844800" cy="240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la imagen para Infogra.m">
            <a:extLst>
              <a:ext uri="{FF2B5EF4-FFF2-40B4-BE49-F238E27FC236}">
                <a16:creationId xmlns:a16="http://schemas.microsoft.com/office/drawing/2014/main" xmlns="" id="{04D8E663-527F-4F66-A2BD-9E5560E3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" y="4083920"/>
            <a:ext cx="4124960" cy="239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freepik">
            <a:extLst>
              <a:ext uri="{FF2B5EF4-FFF2-40B4-BE49-F238E27FC236}">
                <a16:creationId xmlns:a16="http://schemas.microsoft.com/office/drawing/2014/main" xmlns="" id="{0F6D2006-8771-4E06-B4F5-7E97EF3A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82" y="1403544"/>
            <a:ext cx="3888498" cy="218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Adobe Spark">
            <a:extLst>
              <a:ext uri="{FF2B5EF4-FFF2-40B4-BE49-F238E27FC236}">
                <a16:creationId xmlns:a16="http://schemas.microsoft.com/office/drawing/2014/main" xmlns="" id="{C9E0940A-C711-4B11-90F3-9EBBEE74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3920"/>
            <a:ext cx="3590794" cy="239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797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73730" name="Picture 2" descr="Resultado de imagen para mailchimp logo png">
            <a:extLst>
              <a:ext uri="{FF2B5EF4-FFF2-40B4-BE49-F238E27FC236}">
                <a16:creationId xmlns:a16="http://schemas.microsoft.com/office/drawing/2014/main" xmlns="" id="{9C15E626-3B73-45CA-AE46-75A09A46C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81" y="1387494"/>
            <a:ext cx="3386795" cy="237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Resultado de imagen para HubSpot Marketing">
            <a:extLst>
              <a:ext uri="{FF2B5EF4-FFF2-40B4-BE49-F238E27FC236}">
                <a16:creationId xmlns:a16="http://schemas.microsoft.com/office/drawing/2014/main" xmlns="" id="{D0C22540-D24E-4EDC-88FA-9C99B06AC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4618943"/>
            <a:ext cx="352425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Resultado de imagen para SendinBlue">
            <a:extLst>
              <a:ext uri="{FF2B5EF4-FFF2-40B4-BE49-F238E27FC236}">
                <a16:creationId xmlns:a16="http://schemas.microsoft.com/office/drawing/2014/main" xmlns="" id="{4E7B8A92-9705-447F-90F2-68D1DBC7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02" y="1132840"/>
            <a:ext cx="4373638" cy="22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Imagen relacionada">
            <a:extLst>
              <a:ext uri="{FF2B5EF4-FFF2-40B4-BE49-F238E27FC236}">
                <a16:creationId xmlns:a16="http://schemas.microsoft.com/office/drawing/2014/main" xmlns="" id="{AB42AFD8-9D4F-432F-BDD2-12494EEF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3349606"/>
            <a:ext cx="3023438" cy="302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76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Mailchimp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Una de las plataformas de e-mail Marketing más utilizadas del mundo.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455026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gratuita hasta 2000 usuarios en tu base de datos.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Permite segmentar y analizar los resultados de tus envíos.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7A756AC-C5CD-4901-8867-F0F14110C9AF}"/>
              </a:ext>
            </a:extLst>
          </p:cNvPr>
          <p:cNvSpPr/>
          <p:nvPr/>
        </p:nvSpPr>
        <p:spPr>
          <a:xfrm>
            <a:off x="1286540" y="5073134"/>
            <a:ext cx="283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hlinkClick r:id="rId2"/>
              </a:rPr>
              <a:t>https://mailchimp.com/</a:t>
            </a:r>
            <a:endParaRPr lang="es-PE" b="1" dirty="0"/>
          </a:p>
        </p:txBody>
      </p:sp>
      <p:pic>
        <p:nvPicPr>
          <p:cNvPr id="8" name="Picture 2" descr="Resultado de imagen para mailchimp logo png">
            <a:extLst>
              <a:ext uri="{FF2B5EF4-FFF2-40B4-BE49-F238E27FC236}">
                <a16:creationId xmlns:a16="http://schemas.microsoft.com/office/drawing/2014/main" xmlns="" id="{4AAF8785-742A-4684-891C-CFF02791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1" y="2576214"/>
            <a:ext cx="3386795" cy="237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18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Mailchimp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SendinBlue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es una plataforma que te permite administrar fácilmente correos electrónicos transaccionales y campañas de marketing.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539562"/>
            <a:ext cx="3808312" cy="207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El plan gratuito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SendinBlue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Email admite contactos ilimitados y permite enviar hasta 300 correos electrónicos por día, es decir, hasta 9,000 correos electrónicos por mes.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7A756AC-C5CD-4901-8867-F0F14110C9AF}"/>
              </a:ext>
            </a:extLst>
          </p:cNvPr>
          <p:cNvSpPr/>
          <p:nvPr/>
        </p:nvSpPr>
        <p:spPr>
          <a:xfrm>
            <a:off x="1584713" y="4577080"/>
            <a:ext cx="283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hlinkClick r:id="rId2"/>
              </a:rPr>
              <a:t>https://es.sendinblue.com/</a:t>
            </a:r>
            <a:endParaRPr lang="es-PE" b="1" dirty="0"/>
          </a:p>
        </p:txBody>
      </p:sp>
      <p:pic>
        <p:nvPicPr>
          <p:cNvPr id="11" name="Picture 6" descr="Resultado de imagen para SendinBlue">
            <a:extLst>
              <a:ext uri="{FF2B5EF4-FFF2-40B4-BE49-F238E27FC236}">
                <a16:creationId xmlns:a16="http://schemas.microsoft.com/office/drawing/2014/main" xmlns="" id="{9E4708CF-2473-442F-BD58-9D29163E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04" y="2280920"/>
            <a:ext cx="4373638" cy="22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38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Mailchimp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Plataforma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Mailing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integrada con la solución de marketing 360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Hubspot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3539562"/>
            <a:ext cx="3808312" cy="2563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El plan gratuito de HubSpot Marketing incluye la creación de formularios de contacto, los formularios emergentes de captura de clientes potenciales, la creación de bases de datos de contactos y el análisis de tráfico y conversión. También se puede integrar con tu CMS, correo electrónico y herramientas de formulario.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7A756AC-C5CD-4901-8867-F0F14110C9AF}"/>
              </a:ext>
            </a:extLst>
          </p:cNvPr>
          <p:cNvSpPr/>
          <p:nvPr/>
        </p:nvSpPr>
        <p:spPr>
          <a:xfrm>
            <a:off x="938671" y="4636428"/>
            <a:ext cx="4637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u="sng" dirty="0">
                <a:hlinkClick r:id="rId2"/>
              </a:rPr>
              <a:t>https://www.hubspot.es/products/marketing</a:t>
            </a:r>
          </a:p>
        </p:txBody>
      </p:sp>
      <p:pic>
        <p:nvPicPr>
          <p:cNvPr id="8" name="Picture 4" descr="Resultado de imagen para HubSpot Marketing">
            <a:extLst>
              <a:ext uri="{FF2B5EF4-FFF2-40B4-BE49-F238E27FC236}">
                <a16:creationId xmlns:a16="http://schemas.microsoft.com/office/drawing/2014/main" xmlns="" id="{2BFC3A07-BA5B-43A7-9232-46E120C8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98" y="2781300"/>
            <a:ext cx="352425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0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Zoho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de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mailing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que forma parte del ecosistema de software de Zoho.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2914624"/>
            <a:ext cx="4521200" cy="2615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Zoho </a:t>
            </a:r>
            <a:r>
              <a:rPr lang="es-PE" sz="1700" dirty="0" err="1">
                <a:solidFill>
                  <a:schemeClr val="accent5">
                    <a:lumMod val="50000"/>
                  </a:schemeClr>
                </a:solidFill>
              </a:rPr>
              <a:t>Campaigns</a:t>
            </a: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 , la plataforma de marketing por correo electrónico de Zoho, está diseñada para crear, enviar y rastrear campañas de correo electrónico para pequeñas y medianas empresas.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5DBDF6E-5B36-4AD7-821D-AF9989F25FEA}"/>
              </a:ext>
            </a:extLst>
          </p:cNvPr>
          <p:cNvSpPr/>
          <p:nvPr/>
        </p:nvSpPr>
        <p:spPr>
          <a:xfrm>
            <a:off x="974237" y="5073133"/>
            <a:ext cx="385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hlinkClick r:id="rId2"/>
              </a:rPr>
              <a:t>https://www.zoho.com/es-xl/crm/</a:t>
            </a:r>
            <a:endParaRPr lang="es-PE" b="1" dirty="0"/>
          </a:p>
        </p:txBody>
      </p:sp>
      <p:pic>
        <p:nvPicPr>
          <p:cNvPr id="11" name="Picture 8" descr="Imagen relacionada">
            <a:extLst>
              <a:ext uri="{FF2B5EF4-FFF2-40B4-BE49-F238E27FC236}">
                <a16:creationId xmlns:a16="http://schemas.microsoft.com/office/drawing/2014/main" xmlns="" id="{8455A579-3F81-4D14-B47D-52C265A9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10" y="1784867"/>
            <a:ext cx="3023438" cy="302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72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286540" y="1797469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Crea una cuenta de </a:t>
            </a:r>
            <a:r>
              <a:rPr lang="es-PE" sz="2400" b="1" dirty="0" err="1">
                <a:solidFill>
                  <a:schemeClr val="accent5">
                    <a:lumMod val="50000"/>
                  </a:schemeClr>
                </a:solidFill>
              </a:rPr>
              <a:t>Mailchimp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 y crea tu primera campaña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56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3957" y="4819866"/>
            <a:ext cx="6690086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42" dirty="0">
                <a:solidFill>
                  <a:schemeClr val="accent2">
                    <a:lumMod val="75000"/>
                  </a:schemeClr>
                </a:solidFill>
              </a:rPr>
              <a:t>Aplicaciones para el Almacenamiento de Datos.</a:t>
            </a:r>
          </a:p>
        </p:txBody>
      </p:sp>
    </p:spTree>
    <p:extLst>
      <p:ext uri="{BB962C8B-B14F-4D97-AF65-F5344CB8AC3E}">
        <p14:creationId xmlns:p14="http://schemas.microsoft.com/office/powerpoint/2010/main" val="29844420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APPS</a:t>
            </a:r>
            <a:endParaRPr lang="es-PE" sz="2500" dirty="0"/>
          </a:p>
        </p:txBody>
      </p:sp>
      <p:pic>
        <p:nvPicPr>
          <p:cNvPr id="80898" name="Picture 2" descr="Resultado de imagen para Dropbox, Google Drive y One Drive">
            <a:extLst>
              <a:ext uri="{FF2B5EF4-FFF2-40B4-BE49-F238E27FC236}">
                <a16:creationId xmlns:a16="http://schemas.microsoft.com/office/drawing/2014/main" xmlns="" id="{69571FB8-CA6D-4BC3-9B7B-E36FDD79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01" y="1711282"/>
            <a:ext cx="7715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83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6638259" cy="457200"/>
          </a:xfrm>
        </p:spPr>
        <p:txBody>
          <a:bodyPr/>
          <a:lstStyle/>
          <a:p>
            <a:r>
              <a:rPr lang="es-PE" sz="2500" dirty="0">
                <a:solidFill>
                  <a:srgbClr val="C00000"/>
                </a:solidFill>
              </a:rPr>
              <a:t>¡Practiquemos!</a:t>
            </a:r>
            <a:endParaRPr lang="es-PE" sz="25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3485D77-6FF3-463F-9136-9EB25BA89F4D}"/>
              </a:ext>
            </a:extLst>
          </p:cNvPr>
          <p:cNvSpPr txBox="1">
            <a:spLocks/>
          </p:cNvSpPr>
          <p:nvPr/>
        </p:nvSpPr>
        <p:spPr>
          <a:xfrm>
            <a:off x="1286540" y="1797469"/>
            <a:ext cx="3716781" cy="344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Sincroniza un archivo en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Google Drive 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y brinda un enlace de acceso 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a tu compañero</a:t>
            </a:r>
            <a:r>
              <a:rPr lang="es-PE" sz="2400" dirty="0">
                <a:solidFill>
                  <a:schemeClr val="accent5">
                    <a:lumMod val="50000"/>
                  </a:schemeClr>
                </a:solidFill>
              </a:rPr>
              <a:t> más cercano.</a:t>
            </a:r>
          </a:p>
        </p:txBody>
      </p:sp>
      <p:pic>
        <p:nvPicPr>
          <p:cNvPr id="3074" name="Picture 2" descr="Resultado de imagen para prÃ¡cticas">
            <a:extLst>
              <a:ext uri="{FF2B5EF4-FFF2-40B4-BE49-F238E27FC236}">
                <a16:creationId xmlns:a16="http://schemas.microsoft.com/office/drawing/2014/main" xmlns="" id="{79B2C21B-94E7-432D-BD50-473040C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52" y="1330305"/>
            <a:ext cx="4934308" cy="4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38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87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Canva</a:t>
            </a:r>
            <a:endParaRPr lang="es-PE" sz="2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9E00452B-CF46-4C44-9DF1-3BDCD4228401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6184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de creación de gráficos para redes sociales.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Cuenta con versión libre y una opción de pago.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Tiene aplicación móvil.</a:t>
            </a:r>
          </a:p>
        </p:txBody>
      </p:sp>
      <p:pic>
        <p:nvPicPr>
          <p:cNvPr id="8" name="Picture 2" descr="Resultado de imagen para canva">
            <a:extLst>
              <a:ext uri="{FF2B5EF4-FFF2-40B4-BE49-F238E27FC236}">
                <a16:creationId xmlns:a16="http://schemas.microsoft.com/office/drawing/2014/main" xmlns="" id="{3D09CF15-9D0A-4F86-B46C-464C76E9E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r="20675"/>
          <a:stretch/>
        </p:blipFill>
        <p:spPr bwMode="auto">
          <a:xfrm>
            <a:off x="1312228" y="1462364"/>
            <a:ext cx="3938704" cy="333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A896B7A9-747E-49BB-9008-0D11E185C193}"/>
              </a:ext>
            </a:extLst>
          </p:cNvPr>
          <p:cNvSpPr txBox="1">
            <a:spLocks/>
          </p:cNvSpPr>
          <p:nvPr/>
        </p:nvSpPr>
        <p:spPr>
          <a:xfrm>
            <a:off x="6096000" y="4055356"/>
            <a:ext cx="3808312" cy="236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Fácil de usar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Versión free de alta calidad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Formatos preestablecidos para redes sociales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Recursos gráficos gratuitos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Accesible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endParaRPr lang="es-PE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7D6ACEA6-23DD-45A0-8316-8A3FCB1E9593}"/>
              </a:ext>
            </a:extLst>
          </p:cNvPr>
          <p:cNvSpPr txBox="1">
            <a:spLocks/>
          </p:cNvSpPr>
          <p:nvPr/>
        </p:nvSpPr>
        <p:spPr>
          <a:xfrm>
            <a:off x="1874430" y="4973105"/>
            <a:ext cx="2509520" cy="446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www.canva.com</a:t>
            </a: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6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Freepik</a:t>
            </a:r>
            <a:endParaRPr lang="es-PE" sz="2500" dirty="0"/>
          </a:p>
        </p:txBody>
      </p:sp>
      <p:pic>
        <p:nvPicPr>
          <p:cNvPr id="6" name="Picture 6" descr="Resultado de imagen para freepik">
            <a:extLst>
              <a:ext uri="{FF2B5EF4-FFF2-40B4-BE49-F238E27FC236}">
                <a16:creationId xmlns:a16="http://schemas.microsoft.com/office/drawing/2014/main" xmlns="" id="{61080136-0BFB-4EDB-A3FB-98C71DDB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4" y="1661754"/>
            <a:ext cx="5043392" cy="283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66F1F11A-0C1C-4005-AF44-AFB9A67058D8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236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Repositorio de imágenes de alta calidad, fotográficas y vectoriales.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Es de las páginas más utilizadas por diseñadores profesionales y aficionados.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Tiene una versión de pago.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025F2FAA-EC92-4596-9E5E-B8789CD80986}"/>
              </a:ext>
            </a:extLst>
          </p:cNvPr>
          <p:cNvSpPr txBox="1">
            <a:spLocks/>
          </p:cNvSpPr>
          <p:nvPr/>
        </p:nvSpPr>
        <p:spPr>
          <a:xfrm>
            <a:off x="6096000" y="4055356"/>
            <a:ext cx="3808312" cy="236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Imágenes libre de uso o con libertad de modificación siempre y cuando se cite al autor.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No obliga a pagar para su uso, tiene una versión de pago pero la versión free debería ser suficiente.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endParaRPr lang="es-PE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2029ACEE-0C79-489E-990A-0B780E7DFFA4}"/>
              </a:ext>
            </a:extLst>
          </p:cNvPr>
          <p:cNvSpPr txBox="1">
            <a:spLocks/>
          </p:cNvSpPr>
          <p:nvPr/>
        </p:nvSpPr>
        <p:spPr>
          <a:xfrm>
            <a:off x="1874430" y="4973105"/>
            <a:ext cx="2509520" cy="446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www.freepik.com</a:t>
            </a: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2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6541" y="593387"/>
            <a:ext cx="5646821" cy="457200"/>
          </a:xfrm>
        </p:spPr>
        <p:txBody>
          <a:bodyPr/>
          <a:lstStyle/>
          <a:p>
            <a:r>
              <a:rPr lang="es-PE" sz="2500" dirty="0" err="1">
                <a:solidFill>
                  <a:srgbClr val="C00000"/>
                </a:solidFill>
              </a:rPr>
              <a:t>Infogram</a:t>
            </a:r>
            <a:endParaRPr lang="es-PE" sz="25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66F1F11A-0C1C-4005-AF44-AFB9A67058D8}"/>
              </a:ext>
            </a:extLst>
          </p:cNvPr>
          <p:cNvSpPr txBox="1">
            <a:spLocks/>
          </p:cNvSpPr>
          <p:nvPr/>
        </p:nvSpPr>
        <p:spPr>
          <a:xfrm>
            <a:off x="6096000" y="1510818"/>
            <a:ext cx="3808312" cy="17499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QUÉ ES: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Herramienta para la creación de infografías en línea.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Posee múltiples imágenes y plantillas que facilitan la generación de infografías interactivas y potentes.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025F2FAA-EC92-4596-9E5E-B8789CD80986}"/>
              </a:ext>
            </a:extLst>
          </p:cNvPr>
          <p:cNvSpPr txBox="1">
            <a:spLocks/>
          </p:cNvSpPr>
          <p:nvPr/>
        </p:nvSpPr>
        <p:spPr>
          <a:xfrm>
            <a:off x="6096000" y="4055356"/>
            <a:ext cx="3808312" cy="236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CARACTERÍSTICAS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No permite descargar la imagen en su versión gratuita, solo compartir el enlace.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r>
              <a:rPr lang="es-PE" sz="1700" dirty="0">
                <a:solidFill>
                  <a:schemeClr val="accent5">
                    <a:lumMod val="50000"/>
                  </a:schemeClr>
                </a:solidFill>
              </a:rPr>
              <a:t>También ofrece la opción de embeber la infografía en un sitio web.</a:t>
            </a:r>
          </a:p>
          <a:p>
            <a:pPr>
              <a:lnSpc>
                <a:spcPts val="1800"/>
              </a:lnSpc>
              <a:buFont typeface="Courier New" pitchFamily="49" charset="0"/>
              <a:buChar char="o"/>
            </a:pPr>
            <a:endParaRPr lang="es-PE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2029ACEE-0C79-489E-990A-0B780E7DFFA4}"/>
              </a:ext>
            </a:extLst>
          </p:cNvPr>
          <p:cNvSpPr txBox="1">
            <a:spLocks/>
          </p:cNvSpPr>
          <p:nvPr/>
        </p:nvSpPr>
        <p:spPr>
          <a:xfrm>
            <a:off x="1874430" y="4973105"/>
            <a:ext cx="2509520" cy="44628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www.infogram.com</a:t>
            </a: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ts val="1800"/>
              </a:lnSpc>
              <a:buNone/>
            </a:pP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4" descr="Resultado de la imagen para Infogra.m">
            <a:extLst>
              <a:ext uri="{FF2B5EF4-FFF2-40B4-BE49-F238E27FC236}">
                <a16:creationId xmlns:a16="http://schemas.microsoft.com/office/drawing/2014/main" xmlns="" id="{EB26236D-EDC2-4CCD-A9AF-AC015FEF3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2" y="1777485"/>
            <a:ext cx="4850456" cy="282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842"/>
      </p:ext>
    </p:extLst>
  </p:cSld>
  <p:clrMapOvr>
    <a:masterClrMapping/>
  </p:clrMapOvr>
</p:sld>
</file>

<file path=ppt/theme/theme1.xml><?xml version="1.0" encoding="utf-8"?>
<a:theme xmlns:a="http://schemas.openxmlformats.org/drawingml/2006/main" name="ATIK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ATIK 2017</Template>
  <TotalTime>3328</TotalTime>
  <Words>2307</Words>
  <Application>Microsoft Office PowerPoint</Application>
  <PresentationFormat>Personalizado</PresentationFormat>
  <Paragraphs>308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ATIK 2017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APPS</vt:lpstr>
      <vt:lpstr>Canva</vt:lpstr>
      <vt:lpstr>Freepik</vt:lpstr>
      <vt:lpstr>Infogram</vt:lpstr>
      <vt:lpstr>Adobe Spark</vt:lpstr>
      <vt:lpstr>¡Practiquemos!</vt:lpstr>
      <vt:lpstr>Presentación de PowerPoint</vt:lpstr>
      <vt:lpstr>APPS</vt:lpstr>
      <vt:lpstr>Snapseed</vt:lpstr>
      <vt:lpstr>VSCO</vt:lpstr>
      <vt:lpstr>Prisma</vt:lpstr>
      <vt:lpstr>Photoshop Express y Lightroom para móviles</vt:lpstr>
      <vt:lpstr>¡Practiquemos!</vt:lpstr>
      <vt:lpstr>Presentación de PowerPoint</vt:lpstr>
      <vt:lpstr>APPS</vt:lpstr>
      <vt:lpstr>Blender</vt:lpstr>
      <vt:lpstr>Blender</vt:lpstr>
      <vt:lpstr>Shotcut</vt:lpstr>
      <vt:lpstr>Quik</vt:lpstr>
      <vt:lpstr>Adobe Premiere Clips</vt:lpstr>
      <vt:lpstr>Horizon</vt:lpstr>
      <vt:lpstr>¡Practiquemos!</vt:lpstr>
      <vt:lpstr>Presentación de PowerPoint</vt:lpstr>
      <vt:lpstr>APPS</vt:lpstr>
      <vt:lpstr>Audacity</vt:lpstr>
      <vt:lpstr>Ocenaudio</vt:lpstr>
      <vt:lpstr>MP3 Cutter</vt:lpstr>
      <vt:lpstr>Editor Musical</vt:lpstr>
      <vt:lpstr>¡Practiquemos!</vt:lpstr>
      <vt:lpstr>Presentación de PowerPoint</vt:lpstr>
      <vt:lpstr>APPS</vt:lpstr>
      <vt:lpstr>Facebook Live</vt:lpstr>
      <vt:lpstr>Periscope</vt:lpstr>
      <vt:lpstr>Periscope</vt:lpstr>
      <vt:lpstr>OBS Live</vt:lpstr>
      <vt:lpstr>IGTV</vt:lpstr>
      <vt:lpstr>¡Practiquemos!</vt:lpstr>
      <vt:lpstr>Presentación de PowerPoint</vt:lpstr>
      <vt:lpstr>APPS</vt:lpstr>
      <vt:lpstr>Skype</vt:lpstr>
      <vt:lpstr>Slack</vt:lpstr>
      <vt:lpstr>Webinar</vt:lpstr>
      <vt:lpstr>Trello</vt:lpstr>
      <vt:lpstr>¡Practiquemos!</vt:lpstr>
      <vt:lpstr>Presentación de PowerPoint</vt:lpstr>
      <vt:lpstr>APPS</vt:lpstr>
      <vt:lpstr>Hootsuite</vt:lpstr>
      <vt:lpstr>Buffer</vt:lpstr>
      <vt:lpstr>Bitly</vt:lpstr>
      <vt:lpstr>TweetDeck</vt:lpstr>
      <vt:lpstr>Tweetreach</vt:lpstr>
      <vt:lpstr>Tweetreach</vt:lpstr>
      <vt:lpstr>¡Practiquemos!</vt:lpstr>
      <vt:lpstr>Presentación de PowerPoint</vt:lpstr>
      <vt:lpstr>APPS</vt:lpstr>
      <vt:lpstr>Mailchimp</vt:lpstr>
      <vt:lpstr>Mailchimp</vt:lpstr>
      <vt:lpstr>Mailchimp</vt:lpstr>
      <vt:lpstr>Zoho</vt:lpstr>
      <vt:lpstr>¡Practiquemos!</vt:lpstr>
      <vt:lpstr>Presentación de PowerPoint</vt:lpstr>
      <vt:lpstr>APPS</vt:lpstr>
      <vt:lpstr>¡Practiquemos!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DERMATÓLOGOS</dc:title>
  <dc:creator>José Jesús Abón Carrillo</dc:creator>
  <cp:lastModifiedBy>GABY</cp:lastModifiedBy>
  <cp:revision>159</cp:revision>
  <dcterms:created xsi:type="dcterms:W3CDTF">2017-09-29T05:41:52Z</dcterms:created>
  <dcterms:modified xsi:type="dcterms:W3CDTF">2019-06-03T23:05:11Z</dcterms:modified>
</cp:coreProperties>
</file>